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3" r:id="rId17"/>
    <p:sldId id="274" r:id="rId18"/>
    <p:sldId id="275" r:id="rId19"/>
    <p:sldId id="294"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114" autoAdjust="0"/>
  </p:normalViewPr>
  <p:slideViewPr>
    <p:cSldViewPr>
      <p:cViewPr>
        <p:scale>
          <a:sx n="114" d="100"/>
          <a:sy n="114" d="100"/>
        </p:scale>
        <p:origin x="-21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17E1F1-1396-4ED5-8C5B-5F8BB9A97998}" type="datetimeFigureOut">
              <a:rPr lang="en-US" smtClean="0"/>
              <a:t>8/18/2023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D75BB9-5A40-456F-8305-B63DA2B2FCB9}" type="slidenum">
              <a:rPr lang="en-US" smtClean="0"/>
              <a:t>‹#›</a:t>
            </a:fld>
            <a:endParaRPr lang="en-US"/>
          </a:p>
        </p:txBody>
      </p:sp>
    </p:spTree>
    <p:extLst>
      <p:ext uri="{BB962C8B-B14F-4D97-AF65-F5344CB8AC3E}">
        <p14:creationId xmlns:p14="http://schemas.microsoft.com/office/powerpoint/2010/main" val="2299031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D75BB9-5A40-456F-8305-B63DA2B2FCB9}" type="slidenum">
              <a:rPr lang="en-US" smtClean="0"/>
              <a:t>19</a:t>
            </a:fld>
            <a:endParaRPr lang="en-US"/>
          </a:p>
        </p:txBody>
      </p:sp>
    </p:spTree>
    <p:extLst>
      <p:ext uri="{BB962C8B-B14F-4D97-AF65-F5344CB8AC3E}">
        <p14:creationId xmlns:p14="http://schemas.microsoft.com/office/powerpoint/2010/main" val="589295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269DA31E-B7C3-4753-B83B-5FB2E355F933}" type="datetimeFigureOut">
              <a:rPr lang="en-US" smtClean="0"/>
              <a:pPr/>
              <a:t>8/18/2023</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5E17F56A-F54F-4CA8-9CE8-A73B4E080582}"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9DA31E-B7C3-4753-B83B-5FB2E355F933}" type="datetimeFigureOut">
              <a:rPr lang="en-US" smtClean="0"/>
              <a:pPr/>
              <a:t>8/18/2023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17F56A-F54F-4CA8-9CE8-A73B4E08058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269DA31E-B7C3-4753-B83B-5FB2E355F933}" type="datetimeFigureOut">
              <a:rPr lang="en-US" smtClean="0"/>
              <a:pPr/>
              <a:t>8/18/2023</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5E17F56A-F54F-4CA8-9CE8-A73B4E08058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69DA31E-B7C3-4753-B83B-5FB2E355F933}" type="datetimeFigureOut">
              <a:rPr lang="en-US" smtClean="0"/>
              <a:pPr/>
              <a:t>8/18/2023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5E17F56A-F54F-4CA8-9CE8-A73B4E080582}"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269DA31E-B7C3-4753-B83B-5FB2E355F933}" type="datetimeFigureOut">
              <a:rPr lang="en-US" smtClean="0"/>
              <a:pPr/>
              <a:t>8/18/2023</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E17F56A-F54F-4CA8-9CE8-A73B4E080582}"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269DA31E-B7C3-4753-B83B-5FB2E355F933}" type="datetimeFigureOut">
              <a:rPr lang="en-US" smtClean="0"/>
              <a:pPr/>
              <a:t>8/18/2023</a:t>
            </a:fld>
            <a:endParaRPr lang="en-US"/>
          </a:p>
        </p:txBody>
      </p:sp>
      <p:sp>
        <p:nvSpPr>
          <p:cNvPr id="10" name="Slide Number Placeholder 9"/>
          <p:cNvSpPr>
            <a:spLocks noGrp="1"/>
          </p:cNvSpPr>
          <p:nvPr>
            <p:ph type="sldNum" sz="quarter" idx="16"/>
          </p:nvPr>
        </p:nvSpPr>
        <p:spPr/>
        <p:txBody>
          <a:bodyPr rtlCol="0"/>
          <a:lstStyle/>
          <a:p>
            <a:fld id="{5E17F56A-F54F-4CA8-9CE8-A73B4E080582}"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69DA31E-B7C3-4753-B83B-5FB2E355F933}" type="datetimeFigureOut">
              <a:rPr lang="en-US" smtClean="0"/>
              <a:pPr/>
              <a:t>8/18/2023</a:t>
            </a:fld>
            <a:endParaRPr lang="en-US"/>
          </a:p>
        </p:txBody>
      </p:sp>
      <p:sp>
        <p:nvSpPr>
          <p:cNvPr id="12" name="Slide Number Placeholder 11"/>
          <p:cNvSpPr>
            <a:spLocks noGrp="1"/>
          </p:cNvSpPr>
          <p:nvPr>
            <p:ph type="sldNum" sz="quarter" idx="16"/>
          </p:nvPr>
        </p:nvSpPr>
        <p:spPr/>
        <p:txBody>
          <a:bodyPr rtlCol="0"/>
          <a:lstStyle/>
          <a:p>
            <a:fld id="{5E17F56A-F54F-4CA8-9CE8-A73B4E080582}"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69DA31E-B7C3-4753-B83B-5FB2E355F933}" type="datetimeFigureOut">
              <a:rPr lang="en-US" smtClean="0"/>
              <a:pPr/>
              <a:t>8/18/2023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5E17F56A-F54F-4CA8-9CE8-A73B4E08058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9DA31E-B7C3-4753-B83B-5FB2E355F933}" type="datetimeFigureOut">
              <a:rPr lang="en-US" smtClean="0"/>
              <a:pPr/>
              <a:t>8/18/2023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5E17F56A-F54F-4CA8-9CE8-A73B4E08058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69DA31E-B7C3-4753-B83B-5FB2E355F933}" type="datetimeFigureOut">
              <a:rPr lang="en-US" smtClean="0"/>
              <a:pPr/>
              <a:t>8/18/2023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5E17F56A-F54F-4CA8-9CE8-A73B4E080582}"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269DA31E-B7C3-4753-B83B-5FB2E355F933}" type="datetimeFigureOut">
              <a:rPr lang="en-US" smtClean="0"/>
              <a:pPr/>
              <a:t>8/18/2023</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5E17F56A-F54F-4CA8-9CE8-A73B4E080582}"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269DA31E-B7C3-4753-B83B-5FB2E355F933}" type="datetimeFigureOut">
              <a:rPr lang="en-US" smtClean="0"/>
              <a:pPr/>
              <a:t>8/18/2023</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5E17F56A-F54F-4CA8-9CE8-A73B4E08058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Sexually transmitted </a:t>
            </a:r>
            <a:r>
              <a:rPr lang="en-US" dirty="0" smtClean="0"/>
              <a:t>diseases</a:t>
            </a:r>
            <a:r>
              <a:rPr lang="sr-Latn-RS" dirty="0" smtClean="0"/>
              <a:t> STD</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1552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r-Latn-RS" dirty="0">
                <a:solidFill>
                  <a:srgbClr val="FF0000"/>
                </a:solidFill>
              </a:rPr>
              <a:t>Granuloma ingvinale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146752"/>
            <a:ext cx="1847850" cy="246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733800"/>
            <a:ext cx="3673384" cy="2757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1167534"/>
            <a:ext cx="2190750" cy="2085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1322994"/>
            <a:ext cx="3539769" cy="4821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94516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solidFill>
                  <a:srgbClr val="FF0000"/>
                </a:solidFill>
              </a:rPr>
              <a:t>Urethritis non-gonorrhoica</a:t>
            </a:r>
            <a:endParaRPr lang="en-US" dirty="0">
              <a:solidFill>
                <a:srgbClr val="FF0000"/>
              </a:solidFill>
            </a:endParaRPr>
          </a:p>
        </p:txBody>
      </p:sp>
      <p:sp>
        <p:nvSpPr>
          <p:cNvPr id="3" name="Content Placeholder 2"/>
          <p:cNvSpPr>
            <a:spLocks noGrp="1"/>
          </p:cNvSpPr>
          <p:nvPr>
            <p:ph sz="quarter" idx="1"/>
          </p:nvPr>
        </p:nvSpPr>
        <p:spPr>
          <a:xfrm>
            <a:off x="612648" y="1916832"/>
            <a:ext cx="8153400" cy="4179168"/>
          </a:xfrm>
        </p:spPr>
        <p:txBody>
          <a:bodyPr>
            <a:normAutofit/>
          </a:bodyPr>
          <a:lstStyle/>
          <a:p>
            <a:r>
              <a:rPr lang="en-US" dirty="0"/>
              <a:t>Infectious and non-infectious etiologies </a:t>
            </a:r>
            <a:endParaRPr lang="sr-Latn-RS" dirty="0" smtClean="0"/>
          </a:p>
          <a:p>
            <a:r>
              <a:rPr lang="en-US" dirty="0" smtClean="0"/>
              <a:t>Chlamydia </a:t>
            </a:r>
            <a:r>
              <a:rPr lang="en-US" dirty="0"/>
              <a:t>trachomatis -Urethritis non </a:t>
            </a:r>
            <a:r>
              <a:rPr lang="en-US" dirty="0" err="1" smtClean="0"/>
              <a:t>gonorrhoea</a:t>
            </a:r>
            <a:r>
              <a:rPr lang="sr-Latn-RS" dirty="0" smtClean="0"/>
              <a:t>, </a:t>
            </a:r>
            <a:r>
              <a:rPr lang="en-US" dirty="0" err="1" smtClean="0"/>
              <a:t>Mucopurulent</a:t>
            </a:r>
            <a:r>
              <a:rPr lang="en-US" dirty="0" smtClean="0"/>
              <a:t> </a:t>
            </a:r>
            <a:r>
              <a:rPr lang="en-US" dirty="0" err="1"/>
              <a:t>endocervicitis</a:t>
            </a:r>
            <a:r>
              <a:rPr lang="en-US" dirty="0"/>
              <a:t> </a:t>
            </a:r>
            <a:endParaRPr lang="sr-Latn-RS" dirty="0" smtClean="0"/>
          </a:p>
          <a:p>
            <a:r>
              <a:rPr lang="en-US" dirty="0" smtClean="0"/>
              <a:t>Mycoplasma </a:t>
            </a:r>
            <a:r>
              <a:rPr lang="en-US" dirty="0" err="1"/>
              <a:t>hominis</a:t>
            </a:r>
            <a:r>
              <a:rPr lang="en-US" dirty="0"/>
              <a:t> and </a:t>
            </a:r>
            <a:r>
              <a:rPr lang="en-US" dirty="0" err="1"/>
              <a:t>Ureaplasma</a:t>
            </a:r>
            <a:r>
              <a:rPr lang="en-US" dirty="0"/>
              <a:t> </a:t>
            </a:r>
            <a:r>
              <a:rPr lang="en-US" dirty="0" err="1" smtClean="0"/>
              <a:t>urealyticum</a:t>
            </a:r>
            <a:endParaRPr lang="sr-Latn-RS" dirty="0" smtClean="0"/>
          </a:p>
          <a:p>
            <a:r>
              <a:rPr lang="en-US" dirty="0" smtClean="0"/>
              <a:t> </a:t>
            </a:r>
            <a:r>
              <a:rPr lang="en-US" dirty="0"/>
              <a:t>Diagnosis </a:t>
            </a:r>
            <a:endParaRPr lang="sr-Latn-RS" dirty="0" smtClean="0"/>
          </a:p>
          <a:p>
            <a:r>
              <a:rPr lang="en-US" dirty="0" smtClean="0"/>
              <a:t>Therapy</a:t>
            </a:r>
            <a:r>
              <a:rPr lang="en-US" dirty="0"/>
              <a:t>: doxycycline, azithromycin, </a:t>
            </a:r>
            <a:r>
              <a:rPr lang="en-US" dirty="0" err="1" smtClean="0"/>
              <a:t>ofloxacin</a:t>
            </a:r>
            <a:endParaRPr lang="en-US" dirty="0"/>
          </a:p>
        </p:txBody>
      </p:sp>
    </p:spTree>
    <p:extLst>
      <p:ext uri="{BB962C8B-B14F-4D97-AF65-F5344CB8AC3E}">
        <p14:creationId xmlns:p14="http://schemas.microsoft.com/office/powerpoint/2010/main" val="22833293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solidFill>
                  <a:srgbClr val="FF0000"/>
                </a:solidFill>
              </a:rPr>
              <a:t>Urethritis non-gonorrhoica</a:t>
            </a:r>
            <a:endParaRPr lang="en-US" dirty="0"/>
          </a:p>
        </p:txBody>
      </p:sp>
      <p:sp>
        <p:nvSpPr>
          <p:cNvPr id="3" name="Content Placeholder 2"/>
          <p:cNvSpPr>
            <a:spLocks noGrp="1"/>
          </p:cNvSpPr>
          <p:nvPr>
            <p:ph sz="quarter" idx="1"/>
          </p:nvPr>
        </p:nvSpPr>
        <p:spPr>
          <a:xfrm>
            <a:off x="612648" y="1916832"/>
            <a:ext cx="8153400" cy="4179168"/>
          </a:xfrm>
        </p:spPr>
        <p:txBody>
          <a:bodyPr/>
          <a:lstStyle/>
          <a:p>
            <a:r>
              <a:rPr lang="en-US" dirty="0" err="1"/>
              <a:t>Trichomoniasis</a:t>
            </a:r>
            <a:r>
              <a:rPr lang="en-US" dirty="0"/>
              <a:t> -</a:t>
            </a:r>
            <a:r>
              <a:rPr lang="en-US" dirty="0" err="1"/>
              <a:t>Trichomonas</a:t>
            </a:r>
            <a:r>
              <a:rPr lang="en-US" dirty="0"/>
              <a:t> </a:t>
            </a:r>
            <a:r>
              <a:rPr lang="en-US" dirty="0" err="1"/>
              <a:t>vaginalis</a:t>
            </a:r>
            <a:r>
              <a:rPr lang="en-US" dirty="0"/>
              <a:t> </a:t>
            </a:r>
            <a:endParaRPr lang="sr-Latn-RS" dirty="0" smtClean="0"/>
          </a:p>
          <a:p>
            <a:r>
              <a:rPr lang="en-US" dirty="0" smtClean="0"/>
              <a:t>Itching</a:t>
            </a:r>
            <a:endParaRPr lang="sr-Latn-RS" dirty="0" smtClean="0"/>
          </a:p>
          <a:p>
            <a:r>
              <a:rPr lang="sr-Latn-RS" dirty="0" smtClean="0"/>
              <a:t>F</a:t>
            </a:r>
            <a:r>
              <a:rPr lang="en-US" dirty="0" err="1" smtClean="0"/>
              <a:t>oul</a:t>
            </a:r>
            <a:r>
              <a:rPr lang="en-US" dirty="0" smtClean="0"/>
              <a:t>-smelling </a:t>
            </a:r>
            <a:r>
              <a:rPr lang="en-US" dirty="0"/>
              <a:t>discharge </a:t>
            </a:r>
            <a:endParaRPr lang="sr-Latn-RS" dirty="0"/>
          </a:p>
          <a:p>
            <a:r>
              <a:rPr lang="en-US" dirty="0" smtClean="0"/>
              <a:t>Therapy</a:t>
            </a:r>
            <a:r>
              <a:rPr lang="en-US" dirty="0"/>
              <a:t>: Metronidazole 2g in 1 dose</a:t>
            </a:r>
            <a:endParaRPr lang="en-US" dirty="0"/>
          </a:p>
        </p:txBody>
      </p:sp>
    </p:spTree>
    <p:extLst>
      <p:ext uri="{BB962C8B-B14F-4D97-AF65-F5344CB8AC3E}">
        <p14:creationId xmlns:p14="http://schemas.microsoft.com/office/powerpoint/2010/main" val="1017556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r-Latn-RS" dirty="0">
                <a:solidFill>
                  <a:srgbClr val="FF0000"/>
                </a:solidFill>
              </a:rPr>
              <a:t>Urethritis non-gonorrhoica</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752600"/>
            <a:ext cx="3048000" cy="224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783195"/>
            <a:ext cx="4486275"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41007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solidFill>
                  <a:srgbClr val="FF0000"/>
                </a:solidFill>
              </a:rPr>
              <a:t>Condylomata accuminata</a:t>
            </a:r>
            <a:endParaRPr lang="en-US" dirty="0">
              <a:solidFill>
                <a:srgbClr val="FF0000"/>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2981325"/>
            <a:ext cx="3826155"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752600"/>
            <a:ext cx="1752600" cy="2600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3891" y="4505325"/>
            <a:ext cx="2314575"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83590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solidFill>
                  <a:srgbClr val="FF0000"/>
                </a:solidFill>
              </a:rPr>
              <a:t>Herpes genitalis</a:t>
            </a:r>
            <a:endParaRPr lang="en-US" dirty="0">
              <a:solidFill>
                <a:srgbClr val="FF0000"/>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828800"/>
            <a:ext cx="2476500" cy="184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1863148"/>
            <a:ext cx="3086100" cy="430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4015798"/>
            <a:ext cx="4410075" cy="196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530820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solidFill>
                  <a:srgbClr val="FF0000"/>
                </a:solidFill>
              </a:rPr>
              <a:t>AIDS</a:t>
            </a:r>
            <a:endParaRPr lang="en-US" dirty="0">
              <a:solidFill>
                <a:srgbClr val="FF0000"/>
              </a:solidFill>
            </a:endParaRPr>
          </a:p>
        </p:txBody>
      </p:sp>
      <p:sp>
        <p:nvSpPr>
          <p:cNvPr id="3" name="Content Placeholder 2"/>
          <p:cNvSpPr>
            <a:spLocks noGrp="1"/>
          </p:cNvSpPr>
          <p:nvPr>
            <p:ph sz="quarter" idx="1"/>
          </p:nvPr>
        </p:nvSpPr>
        <p:spPr/>
        <p:txBody>
          <a:bodyPr/>
          <a:lstStyle/>
          <a:p>
            <a:r>
              <a:rPr lang="en-US" dirty="0"/>
              <a:t>Etiology: retrovirus - HIV (RNA) virus, which possesses the enzyme reverse transcriptase </a:t>
            </a:r>
            <a:endParaRPr lang="sr-Latn-RS" dirty="0" smtClean="0"/>
          </a:p>
          <a:p>
            <a:r>
              <a:rPr lang="en-US" dirty="0" smtClean="0"/>
              <a:t>It </a:t>
            </a:r>
            <a:r>
              <a:rPr lang="en-US" dirty="0"/>
              <a:t>is most often transmitted sexually </a:t>
            </a:r>
            <a:endParaRPr lang="sr-Latn-RS" dirty="0" smtClean="0"/>
          </a:p>
          <a:p>
            <a:r>
              <a:rPr lang="en-US" dirty="0" smtClean="0"/>
              <a:t>The </a:t>
            </a:r>
            <a:r>
              <a:rPr lang="en-US" dirty="0"/>
              <a:t>source of infection is a person infected with the virus or infected bodily fluids </a:t>
            </a:r>
            <a:endParaRPr lang="sr-Latn-RS" dirty="0" smtClean="0"/>
          </a:p>
          <a:p>
            <a:r>
              <a:rPr lang="en-US" dirty="0" smtClean="0"/>
              <a:t>Ways </a:t>
            </a:r>
            <a:r>
              <a:rPr lang="en-US" dirty="0"/>
              <a:t>of transmission: sexual, </a:t>
            </a:r>
            <a:r>
              <a:rPr lang="en-US" dirty="0" err="1"/>
              <a:t>hematogenous</a:t>
            </a:r>
            <a:r>
              <a:rPr lang="en-US" dirty="0"/>
              <a:t>, </a:t>
            </a:r>
            <a:r>
              <a:rPr lang="en-US" dirty="0" err="1"/>
              <a:t>transplacental</a:t>
            </a:r>
            <a:endParaRPr lang="en-US" dirty="0"/>
          </a:p>
        </p:txBody>
      </p:sp>
    </p:spTree>
    <p:extLst>
      <p:ext uri="{BB962C8B-B14F-4D97-AF65-F5344CB8AC3E}">
        <p14:creationId xmlns:p14="http://schemas.microsoft.com/office/powerpoint/2010/main" val="17343353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Pathogenesis</a:t>
            </a:r>
            <a:endParaRPr lang="en-US" dirty="0"/>
          </a:p>
        </p:txBody>
      </p:sp>
      <p:sp>
        <p:nvSpPr>
          <p:cNvPr id="6" name="Content Placeholder 5"/>
          <p:cNvSpPr>
            <a:spLocks noGrp="1"/>
          </p:cNvSpPr>
          <p:nvPr>
            <p:ph sz="quarter" idx="1"/>
          </p:nvPr>
        </p:nvSpPr>
        <p:spPr/>
        <p:txBody>
          <a:bodyPr/>
          <a:lstStyle/>
          <a:p>
            <a:r>
              <a:rPr lang="en-US" dirty="0"/>
              <a:t>Target cells are T helper lymphocytes </a:t>
            </a:r>
            <a:endParaRPr lang="sr-Latn-RS" dirty="0" smtClean="0"/>
          </a:p>
          <a:p>
            <a:r>
              <a:rPr lang="en-US" dirty="0" smtClean="0"/>
              <a:t>There </a:t>
            </a:r>
            <a:r>
              <a:rPr lang="en-US" dirty="0"/>
              <a:t>is a large number of these cells on the genital and rectal mucosa </a:t>
            </a:r>
            <a:endParaRPr lang="sr-Latn-RS" dirty="0" smtClean="0"/>
          </a:p>
          <a:p>
            <a:r>
              <a:rPr lang="en-US" dirty="0" smtClean="0"/>
              <a:t>Active </a:t>
            </a:r>
            <a:r>
              <a:rPr lang="en-US" dirty="0"/>
              <a:t>replication, </a:t>
            </a:r>
            <a:r>
              <a:rPr lang="en-US" dirty="0" err="1"/>
              <a:t>seroconversion</a:t>
            </a:r>
            <a:r>
              <a:rPr lang="en-US" dirty="0"/>
              <a:t> </a:t>
            </a:r>
            <a:endParaRPr lang="sr-Latn-RS" dirty="0" smtClean="0"/>
          </a:p>
          <a:p>
            <a:r>
              <a:rPr lang="en-US" dirty="0" smtClean="0"/>
              <a:t>The </a:t>
            </a:r>
            <a:r>
              <a:rPr lang="en-US" dirty="0"/>
              <a:t>virus level decreases, the number of </a:t>
            </a:r>
            <a:r>
              <a:rPr lang="en-US" dirty="0" err="1"/>
              <a:t>Th</a:t>
            </a:r>
            <a:r>
              <a:rPr lang="en-US" dirty="0"/>
              <a:t> lymphocytes decreases </a:t>
            </a:r>
            <a:endParaRPr lang="sr-Latn-RS" dirty="0" smtClean="0"/>
          </a:p>
          <a:p>
            <a:r>
              <a:rPr lang="en-US" dirty="0" smtClean="0"/>
              <a:t>Damage </a:t>
            </a:r>
            <a:r>
              <a:rPr lang="en-US" dirty="0"/>
              <a:t>to the immune system </a:t>
            </a:r>
            <a:endParaRPr lang="sr-Latn-RS" dirty="0" smtClean="0"/>
          </a:p>
          <a:p>
            <a:r>
              <a:rPr lang="en-US" dirty="0" smtClean="0"/>
              <a:t>Occurrence </a:t>
            </a:r>
            <a:r>
              <a:rPr lang="en-US" dirty="0"/>
              <a:t>of opportunistic infections</a:t>
            </a:r>
            <a:endParaRPr lang="en-US" dirty="0"/>
          </a:p>
        </p:txBody>
      </p:sp>
    </p:spTree>
    <p:extLst>
      <p:ext uri="{BB962C8B-B14F-4D97-AF65-F5344CB8AC3E}">
        <p14:creationId xmlns:p14="http://schemas.microsoft.com/office/powerpoint/2010/main" val="20519715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r-Latn-RS" dirty="0" smtClean="0"/>
              <a:t>C</a:t>
            </a:r>
            <a:r>
              <a:rPr lang="en-US" dirty="0" err="1" smtClean="0"/>
              <a:t>linical</a:t>
            </a:r>
            <a:r>
              <a:rPr lang="en-US" dirty="0" smtClean="0"/>
              <a:t> </a:t>
            </a:r>
            <a:r>
              <a:rPr lang="en-US" dirty="0"/>
              <a:t>picture</a:t>
            </a:r>
            <a:endParaRPr lang="en-US" dirty="0"/>
          </a:p>
        </p:txBody>
      </p:sp>
      <p:sp>
        <p:nvSpPr>
          <p:cNvPr id="6" name="Content Placeholder 5"/>
          <p:cNvSpPr>
            <a:spLocks noGrp="1"/>
          </p:cNvSpPr>
          <p:nvPr>
            <p:ph sz="quarter" idx="1"/>
          </p:nvPr>
        </p:nvSpPr>
        <p:spPr/>
        <p:txBody>
          <a:bodyPr/>
          <a:lstStyle/>
          <a:p>
            <a:r>
              <a:rPr lang="en-US" dirty="0"/>
              <a:t>Primary HIV infection - "ordinary viral infection"</a:t>
            </a:r>
            <a:endParaRPr lang="en-US" dirty="0"/>
          </a:p>
        </p:txBody>
      </p:sp>
    </p:spTree>
    <p:extLst>
      <p:ext uri="{BB962C8B-B14F-4D97-AF65-F5344CB8AC3E}">
        <p14:creationId xmlns:p14="http://schemas.microsoft.com/office/powerpoint/2010/main" val="6068386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Primary HIV infection</a:t>
            </a:r>
            <a:endParaRPr lang="en-US" dirty="0"/>
          </a:p>
        </p:txBody>
      </p:sp>
      <p:graphicFrame>
        <p:nvGraphicFramePr>
          <p:cNvPr id="8" name="Content Placeholder 7"/>
          <p:cNvGraphicFramePr>
            <a:graphicFrameLocks noGrp="1"/>
          </p:cNvGraphicFramePr>
          <p:nvPr>
            <p:ph sz="quarter" idx="1"/>
            <p:extLst>
              <p:ext uri="{D42A27DB-BD31-4B8C-83A1-F6EECF244321}">
                <p14:modId xmlns:p14="http://schemas.microsoft.com/office/powerpoint/2010/main" val="3881121075"/>
              </p:ext>
            </p:extLst>
          </p:nvPr>
        </p:nvGraphicFramePr>
        <p:xfrm>
          <a:off x="612775" y="1600200"/>
          <a:ext cx="8153400" cy="4490720"/>
        </p:xfrm>
        <a:graphic>
          <a:graphicData uri="http://schemas.openxmlformats.org/drawingml/2006/table">
            <a:tbl>
              <a:tblPr firstRow="1" bandRow="1">
                <a:tableStyleId>{93296810-A885-4BE3-A3E7-6D5BEEA58F35}</a:tableStyleId>
              </a:tblPr>
              <a:tblGrid>
                <a:gridCol w="2038350"/>
                <a:gridCol w="2038350"/>
                <a:gridCol w="2038350"/>
                <a:gridCol w="2038350"/>
              </a:tblGrid>
              <a:tr h="370840">
                <a:tc>
                  <a:txBody>
                    <a:bodyPr/>
                    <a:lstStyle/>
                    <a:p>
                      <a:r>
                        <a:rPr lang="en-US" dirty="0" smtClean="0"/>
                        <a:t>General symptoms</a:t>
                      </a:r>
                      <a:endParaRPr lang="en-US" dirty="0"/>
                    </a:p>
                  </a:txBody>
                  <a:tcPr marL="90593" marR="90593"/>
                </a:tc>
                <a:tc>
                  <a:txBody>
                    <a:bodyPr/>
                    <a:lstStyle/>
                    <a:p>
                      <a:r>
                        <a:rPr lang="sr-Latn-RS" dirty="0" smtClean="0"/>
                        <a:t>Skin lessions</a:t>
                      </a:r>
                      <a:endParaRPr lang="en-US" dirty="0"/>
                    </a:p>
                  </a:txBody>
                  <a:tcPr marL="90593" marR="90593"/>
                </a:tc>
                <a:tc>
                  <a:txBody>
                    <a:bodyPr/>
                    <a:lstStyle/>
                    <a:p>
                      <a:r>
                        <a:rPr lang="sr-Latn-RS" dirty="0" smtClean="0"/>
                        <a:t>G</a:t>
                      </a:r>
                      <a:r>
                        <a:rPr lang="en-US" dirty="0" err="1" smtClean="0"/>
                        <a:t>astrointestinal</a:t>
                      </a:r>
                      <a:r>
                        <a:rPr lang="en-US" dirty="0" smtClean="0"/>
                        <a:t> tract</a:t>
                      </a:r>
                      <a:endParaRPr lang="en-US" dirty="0"/>
                    </a:p>
                  </a:txBody>
                  <a:tcPr marL="90593" marR="90593"/>
                </a:tc>
                <a:tc>
                  <a:txBody>
                    <a:bodyPr/>
                    <a:lstStyle/>
                    <a:p>
                      <a:r>
                        <a:rPr lang="en-US" dirty="0" smtClean="0"/>
                        <a:t>Neurological symptoms</a:t>
                      </a:r>
                      <a:endParaRPr lang="en-US" dirty="0"/>
                    </a:p>
                  </a:txBody>
                  <a:tcPr marL="90593" marR="90593"/>
                </a:tc>
              </a:tr>
              <a:tr h="370840">
                <a:tc>
                  <a:txBody>
                    <a:bodyPr/>
                    <a:lstStyle/>
                    <a:p>
                      <a:r>
                        <a:rPr lang="en-US" dirty="0" smtClean="0"/>
                        <a:t>High temperature</a:t>
                      </a:r>
                      <a:endParaRPr lang="en-US" dirty="0"/>
                    </a:p>
                  </a:txBody>
                  <a:tcPr marL="90593" marR="90593"/>
                </a:tc>
                <a:tc>
                  <a:txBody>
                    <a:bodyPr/>
                    <a:lstStyle/>
                    <a:p>
                      <a:r>
                        <a:rPr lang="en-US" dirty="0" smtClean="0"/>
                        <a:t>Exanthemas</a:t>
                      </a:r>
                      <a:endParaRPr lang="en-US" dirty="0"/>
                    </a:p>
                  </a:txBody>
                  <a:tcPr marL="90593" marR="90593"/>
                </a:tc>
                <a:tc>
                  <a:txBody>
                    <a:bodyPr/>
                    <a:lstStyle/>
                    <a:p>
                      <a:r>
                        <a:rPr lang="en-US" dirty="0" smtClean="0"/>
                        <a:t>Oral candidiasis </a:t>
                      </a:r>
                      <a:endParaRPr lang="en-US" dirty="0"/>
                    </a:p>
                  </a:txBody>
                  <a:tcPr marL="90593" marR="90593"/>
                </a:tc>
                <a:tc>
                  <a:txBody>
                    <a:bodyPr/>
                    <a:lstStyle/>
                    <a:p>
                      <a:r>
                        <a:rPr lang="en-US" dirty="0" smtClean="0"/>
                        <a:t>A headache</a:t>
                      </a:r>
                      <a:endParaRPr lang="en-US" dirty="0"/>
                    </a:p>
                  </a:txBody>
                  <a:tcPr marL="90593" marR="90593"/>
                </a:tc>
              </a:tr>
              <a:tr h="370840">
                <a:tc>
                  <a:txBody>
                    <a:bodyPr/>
                    <a:lstStyle/>
                    <a:p>
                      <a:r>
                        <a:rPr lang="en-US" dirty="0" smtClean="0"/>
                        <a:t>Pharyngitis</a:t>
                      </a:r>
                      <a:endParaRPr lang="en-US" dirty="0"/>
                    </a:p>
                  </a:txBody>
                  <a:tcPr marL="90593" marR="9059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Urticaria</a:t>
                      </a:r>
                      <a:endParaRPr lang="en-US" dirty="0" smtClean="0"/>
                    </a:p>
                    <a:p>
                      <a:endParaRPr lang="en-US" dirty="0"/>
                    </a:p>
                  </a:txBody>
                  <a:tcPr marL="90593" marR="90593"/>
                </a:tc>
                <a:tc>
                  <a:txBody>
                    <a:bodyPr/>
                    <a:lstStyle/>
                    <a:p>
                      <a:r>
                        <a:rPr lang="en-US" dirty="0" smtClean="0"/>
                        <a:t>Nausea/vomiting</a:t>
                      </a:r>
                      <a:endParaRPr lang="en-US" dirty="0"/>
                    </a:p>
                  </a:txBody>
                  <a:tcPr marL="90593" marR="90593"/>
                </a:tc>
                <a:tc>
                  <a:txBody>
                    <a:bodyPr/>
                    <a:lstStyle/>
                    <a:p>
                      <a:r>
                        <a:rPr lang="en-US" dirty="0" smtClean="0"/>
                        <a:t>Aseptic meningitis </a:t>
                      </a:r>
                      <a:endParaRPr lang="en-US" dirty="0"/>
                    </a:p>
                  </a:txBody>
                  <a:tcPr marL="90593" marR="90593"/>
                </a:tc>
              </a:tr>
              <a:tr h="370840">
                <a:tc>
                  <a:txBody>
                    <a:bodyPr/>
                    <a:lstStyle/>
                    <a:p>
                      <a:r>
                        <a:rPr lang="en-US" dirty="0" smtClean="0"/>
                        <a:t>Arthralgia</a:t>
                      </a:r>
                      <a:endParaRPr lang="en-US" dirty="0"/>
                    </a:p>
                  </a:txBody>
                  <a:tcPr marL="90593" marR="90593"/>
                </a:tc>
                <a:tc>
                  <a:txBody>
                    <a:bodyPr/>
                    <a:lstStyle/>
                    <a:p>
                      <a:r>
                        <a:rPr lang="en-US" dirty="0" smtClean="0"/>
                        <a:t>Alopecia</a:t>
                      </a:r>
                      <a:endParaRPr lang="en-US" dirty="0"/>
                    </a:p>
                  </a:txBody>
                  <a:tcPr marL="90593" marR="90593"/>
                </a:tc>
                <a:tc>
                  <a:txBody>
                    <a:bodyPr/>
                    <a:lstStyle/>
                    <a:p>
                      <a:r>
                        <a:rPr lang="sr-Latn-RS" dirty="0" smtClean="0"/>
                        <a:t>H</a:t>
                      </a:r>
                      <a:r>
                        <a:rPr lang="en-US" dirty="0" err="1" smtClean="0"/>
                        <a:t>epatitis</a:t>
                      </a:r>
                      <a:r>
                        <a:rPr lang="en-US" dirty="0" smtClean="0"/>
                        <a:t> </a:t>
                      </a:r>
                      <a:endParaRPr lang="en-US" dirty="0"/>
                    </a:p>
                  </a:txBody>
                  <a:tcPr marL="90593" marR="90593"/>
                </a:tc>
                <a:tc>
                  <a:txBody>
                    <a:bodyPr/>
                    <a:lstStyle/>
                    <a:p>
                      <a:r>
                        <a:rPr lang="en-US" dirty="0" smtClean="0"/>
                        <a:t>Encephalitis</a:t>
                      </a:r>
                      <a:endParaRPr lang="en-US" dirty="0"/>
                    </a:p>
                  </a:txBody>
                  <a:tcPr marL="90593" marR="90593"/>
                </a:tc>
              </a:tr>
              <a:tr h="370840">
                <a:tc>
                  <a:txBody>
                    <a:bodyPr/>
                    <a:lstStyle/>
                    <a:p>
                      <a:r>
                        <a:rPr lang="en-US" dirty="0" smtClean="0"/>
                        <a:t>Myalgia</a:t>
                      </a:r>
                      <a:endParaRPr lang="en-US" dirty="0"/>
                    </a:p>
                  </a:txBody>
                  <a:tcPr marL="90593" marR="90593"/>
                </a:tc>
                <a:tc>
                  <a:txBody>
                    <a:bodyPr/>
                    <a:lstStyle/>
                    <a:p>
                      <a:r>
                        <a:rPr lang="en-US" dirty="0" err="1" smtClean="0"/>
                        <a:t>Muco</a:t>
                      </a:r>
                      <a:r>
                        <a:rPr lang="sr-Latn-RS" dirty="0" smtClean="0"/>
                        <a:t> </a:t>
                      </a:r>
                      <a:r>
                        <a:rPr lang="en-US" dirty="0" smtClean="0"/>
                        <a:t>-</a:t>
                      </a:r>
                      <a:r>
                        <a:rPr lang="sr-Latn-RS" dirty="0" smtClean="0"/>
                        <a:t> </a:t>
                      </a:r>
                      <a:r>
                        <a:rPr lang="en-US" dirty="0" smtClean="0"/>
                        <a:t>cutaneous ulcerations </a:t>
                      </a:r>
                      <a:endParaRPr lang="en-US" dirty="0"/>
                    </a:p>
                  </a:txBody>
                  <a:tcPr marL="90593" marR="90593"/>
                </a:tc>
                <a:tc>
                  <a:txBody>
                    <a:bodyPr/>
                    <a:lstStyle/>
                    <a:p>
                      <a:endParaRPr lang="en-US"/>
                    </a:p>
                  </a:txBody>
                  <a:tcPr marL="90593" marR="90593"/>
                </a:tc>
                <a:tc>
                  <a:txBody>
                    <a:bodyPr/>
                    <a:lstStyle/>
                    <a:p>
                      <a:r>
                        <a:rPr lang="en-US" dirty="0" smtClean="0"/>
                        <a:t>Neuropathies</a:t>
                      </a:r>
                      <a:endParaRPr lang="en-US" dirty="0"/>
                    </a:p>
                  </a:txBody>
                  <a:tcPr marL="90593" marR="90593"/>
                </a:tc>
              </a:tr>
              <a:tr h="370840">
                <a:tc>
                  <a:txBody>
                    <a:bodyPr/>
                    <a:lstStyle/>
                    <a:p>
                      <a:r>
                        <a:rPr lang="en-US" dirty="0" smtClean="0"/>
                        <a:t>Lethargy and weakness </a:t>
                      </a:r>
                      <a:endParaRPr lang="en-US" dirty="0"/>
                    </a:p>
                  </a:txBody>
                  <a:tcPr marL="90593" marR="90593"/>
                </a:tc>
                <a:tc>
                  <a:txBody>
                    <a:bodyPr/>
                    <a:lstStyle/>
                    <a:p>
                      <a:endParaRPr lang="en-US"/>
                    </a:p>
                  </a:txBody>
                  <a:tcPr marL="90593" marR="90593"/>
                </a:tc>
                <a:tc>
                  <a:txBody>
                    <a:bodyPr/>
                    <a:lstStyle/>
                    <a:p>
                      <a:endParaRPr lang="en-US"/>
                    </a:p>
                  </a:txBody>
                  <a:tcPr marL="90593" marR="90593"/>
                </a:tc>
                <a:tc>
                  <a:txBody>
                    <a:bodyPr/>
                    <a:lstStyle/>
                    <a:p>
                      <a:r>
                        <a:rPr lang="en-US" dirty="0" smtClean="0"/>
                        <a:t>Radiculopathy </a:t>
                      </a:r>
                      <a:endParaRPr lang="en-US" dirty="0"/>
                    </a:p>
                  </a:txBody>
                  <a:tcPr marL="90593" marR="90593"/>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RS" dirty="0" smtClean="0"/>
                        <a:t>A</a:t>
                      </a:r>
                      <a:r>
                        <a:rPr lang="en-US" dirty="0" err="1" smtClean="0"/>
                        <a:t>norexia</a:t>
                      </a:r>
                      <a:r>
                        <a:rPr lang="en-US" dirty="0" smtClean="0"/>
                        <a:t>/ weight loss</a:t>
                      </a:r>
                    </a:p>
                    <a:p>
                      <a:endParaRPr lang="en-US" dirty="0"/>
                    </a:p>
                  </a:txBody>
                  <a:tcPr marL="90593" marR="9059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marL="90593" marR="90593"/>
                </a:tc>
                <a:tc>
                  <a:txBody>
                    <a:bodyPr/>
                    <a:lstStyle/>
                    <a:p>
                      <a:endParaRPr lang="en-US" dirty="0"/>
                    </a:p>
                  </a:txBody>
                  <a:tcPr marL="90593" marR="90593"/>
                </a:tc>
                <a:tc>
                  <a:txBody>
                    <a:bodyPr/>
                    <a:lstStyle/>
                    <a:p>
                      <a:endParaRPr lang="en-US" dirty="0"/>
                    </a:p>
                  </a:txBody>
                  <a:tcPr marL="90593" marR="90593"/>
                </a:tc>
              </a:tr>
            </a:tbl>
          </a:graphicData>
        </a:graphic>
      </p:graphicFrame>
    </p:spTree>
    <p:extLst>
      <p:ext uri="{BB962C8B-B14F-4D97-AF65-F5344CB8AC3E}">
        <p14:creationId xmlns:p14="http://schemas.microsoft.com/office/powerpoint/2010/main" val="23258869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solidFill>
                  <a:srgbClr val="FF0000"/>
                </a:solidFill>
              </a:rPr>
              <a:t>Ulcus molle</a:t>
            </a:r>
            <a:endParaRPr lang="en-US" dirty="0">
              <a:solidFill>
                <a:srgbClr val="FF0000"/>
              </a:solidFill>
            </a:endParaRPr>
          </a:p>
        </p:txBody>
      </p:sp>
      <p:sp>
        <p:nvSpPr>
          <p:cNvPr id="3" name="Content Placeholder 2"/>
          <p:cNvSpPr>
            <a:spLocks noGrp="1"/>
          </p:cNvSpPr>
          <p:nvPr>
            <p:ph sz="quarter" idx="1"/>
          </p:nvPr>
        </p:nvSpPr>
        <p:spPr/>
        <p:txBody>
          <a:bodyPr>
            <a:normAutofit/>
          </a:bodyPr>
          <a:lstStyle/>
          <a:p>
            <a:r>
              <a:rPr lang="en-US" dirty="0"/>
              <a:t>Etiology: </a:t>
            </a:r>
            <a:r>
              <a:rPr lang="en-US" dirty="0" err="1"/>
              <a:t>Haemophilus</a:t>
            </a:r>
            <a:r>
              <a:rPr lang="en-US" dirty="0"/>
              <a:t> </a:t>
            </a:r>
            <a:r>
              <a:rPr lang="en-US" dirty="0" err="1"/>
              <a:t>ducreyi</a:t>
            </a:r>
            <a:r>
              <a:rPr lang="en-US" dirty="0"/>
              <a:t> (HD) </a:t>
            </a:r>
            <a:endParaRPr lang="sr-Latn-RS" dirty="0" smtClean="0"/>
          </a:p>
          <a:p>
            <a:r>
              <a:rPr lang="en-US" dirty="0" smtClean="0"/>
              <a:t>Epidemiology</a:t>
            </a:r>
            <a:r>
              <a:rPr lang="en-US" dirty="0"/>
              <a:t>: predominantly in Africa, Asia, Central and South America Europe - sporadic </a:t>
            </a:r>
            <a:r>
              <a:rPr lang="en-US" dirty="0" smtClean="0"/>
              <a:t>cases</a:t>
            </a:r>
            <a:endParaRPr lang="sr-Latn-RS" dirty="0" smtClean="0"/>
          </a:p>
          <a:p>
            <a:r>
              <a:rPr lang="en-US" dirty="0" smtClean="0"/>
              <a:t> </a:t>
            </a:r>
            <a:r>
              <a:rPr lang="en-US" dirty="0"/>
              <a:t>M&gt;F (20:1) Women are more often asymptomatic carriers </a:t>
            </a:r>
            <a:endParaRPr lang="sr-Latn-RS" dirty="0" smtClean="0"/>
          </a:p>
          <a:p>
            <a:r>
              <a:rPr lang="en-US" dirty="0" smtClean="0"/>
              <a:t>It </a:t>
            </a:r>
            <a:r>
              <a:rPr lang="en-US" dirty="0"/>
              <a:t>does not leave immunity </a:t>
            </a:r>
            <a:endParaRPr lang="sr-Latn-RS" dirty="0" smtClean="0"/>
          </a:p>
          <a:p>
            <a:r>
              <a:rPr lang="en-US" dirty="0" smtClean="0"/>
              <a:t>Frequent </a:t>
            </a:r>
            <a:r>
              <a:rPr lang="en-US" dirty="0"/>
              <a:t>relapses</a:t>
            </a:r>
            <a:endParaRPr lang="en-US" dirty="0"/>
          </a:p>
        </p:txBody>
      </p:sp>
    </p:spTree>
    <p:extLst>
      <p:ext uri="{BB962C8B-B14F-4D97-AF65-F5344CB8AC3E}">
        <p14:creationId xmlns:p14="http://schemas.microsoft.com/office/powerpoint/2010/main" val="39583850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Skin diseases associated with HIV</a:t>
            </a:r>
            <a:endParaRPr lang="en-US" dirty="0"/>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412252946"/>
              </p:ext>
            </p:extLst>
          </p:nvPr>
        </p:nvGraphicFramePr>
        <p:xfrm>
          <a:off x="1143001" y="1524001"/>
          <a:ext cx="6629398" cy="4570959"/>
        </p:xfrm>
        <a:graphic>
          <a:graphicData uri="http://schemas.openxmlformats.org/drawingml/2006/table">
            <a:tbl>
              <a:tblPr firstRow="1" bandRow="1">
                <a:tableStyleId>{93296810-A885-4BE3-A3E7-6D5BEEA58F35}</a:tableStyleId>
              </a:tblPr>
              <a:tblGrid>
                <a:gridCol w="1634646"/>
                <a:gridCol w="1634646"/>
                <a:gridCol w="1907087"/>
                <a:gridCol w="1453019"/>
              </a:tblGrid>
              <a:tr h="1091046">
                <a:tc>
                  <a:txBody>
                    <a:bodyPr/>
                    <a:lstStyle/>
                    <a:p>
                      <a:r>
                        <a:rPr lang="en-US" dirty="0" smtClean="0"/>
                        <a:t>Tumors</a:t>
                      </a:r>
                      <a:endParaRPr lang="en-US" dirty="0"/>
                    </a:p>
                  </a:txBody>
                  <a:tcPr/>
                </a:tc>
                <a:tc>
                  <a:txBody>
                    <a:bodyPr/>
                    <a:lstStyle/>
                    <a:p>
                      <a:r>
                        <a:rPr lang="en-US" dirty="0" smtClean="0"/>
                        <a:t>Infections </a:t>
                      </a:r>
                      <a:endParaRPr lang="en-US" dirty="0"/>
                    </a:p>
                  </a:txBody>
                  <a:tcPr/>
                </a:tc>
                <a:tc>
                  <a:txBody>
                    <a:bodyPr/>
                    <a:lstStyle/>
                    <a:p>
                      <a:r>
                        <a:rPr lang="en-US" dirty="0" smtClean="0"/>
                        <a:t>Chronic skin diseases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Allergic reactions</a:t>
                      </a:r>
                    </a:p>
                    <a:p>
                      <a:endParaRPr lang="en-US" sz="1600" dirty="0"/>
                    </a:p>
                  </a:txBody>
                  <a:tcPr/>
                </a:tc>
              </a:tr>
              <a:tr h="763731">
                <a:tc>
                  <a:txBody>
                    <a:bodyPr/>
                    <a:lstStyle/>
                    <a:p>
                      <a:r>
                        <a:rPr lang="sr-Latn-RS" dirty="0" smtClean="0"/>
                        <a:t>Kaposi</a:t>
                      </a:r>
                      <a:r>
                        <a:rPr lang="sr-Latn-RS" baseline="0" dirty="0" smtClean="0"/>
                        <a:t> sarcoma</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Viral</a:t>
                      </a:r>
                      <a:endParaRPr lang="en-US" sz="1800" dirty="0" smtClean="0"/>
                    </a:p>
                    <a:p>
                      <a:endParaRPr lang="en-US" dirty="0"/>
                    </a:p>
                  </a:txBody>
                  <a:tcPr/>
                </a:tc>
                <a:tc>
                  <a:txBody>
                    <a:bodyPr/>
                    <a:lstStyle/>
                    <a:p>
                      <a:r>
                        <a:rPr lang="sr-Latn-RS" dirty="0" smtClean="0"/>
                        <a:t>Psoriasis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Exanthemas</a:t>
                      </a:r>
                    </a:p>
                    <a:p>
                      <a:endParaRPr lang="en-US" dirty="0"/>
                    </a:p>
                  </a:txBody>
                  <a:tcPr/>
                </a:tc>
              </a:tr>
              <a:tr h="763731">
                <a:tc>
                  <a:txBody>
                    <a:bodyPr/>
                    <a:lstStyle/>
                    <a:p>
                      <a:r>
                        <a:rPr lang="sr-Latn-RS" dirty="0" smtClean="0"/>
                        <a:t>Lymphoma</a:t>
                      </a:r>
                      <a:endParaRPr lang="en-US" dirty="0"/>
                    </a:p>
                  </a:txBody>
                  <a:tcPr/>
                </a:tc>
                <a:tc>
                  <a:txBody>
                    <a:bodyPr/>
                    <a:lstStyle/>
                    <a:p>
                      <a:r>
                        <a:rPr lang="en-US" dirty="0" smtClean="0"/>
                        <a:t>Bacterial</a:t>
                      </a:r>
                      <a:endParaRPr lang="en-US" sz="1800" dirty="0"/>
                    </a:p>
                  </a:txBody>
                  <a:tcPr/>
                </a:tc>
                <a:tc>
                  <a:txBody>
                    <a:bodyPr/>
                    <a:lstStyle/>
                    <a:p>
                      <a:r>
                        <a:rPr lang="sr-Latn-RS" dirty="0" smtClean="0"/>
                        <a:t>Dermatitis seborrhoica</a:t>
                      </a:r>
                      <a:endParaRPr lang="en-US" dirty="0"/>
                    </a:p>
                  </a:txBody>
                  <a:tcPr/>
                </a:tc>
                <a:tc>
                  <a:txBody>
                    <a:bodyPr/>
                    <a:lstStyle/>
                    <a:p>
                      <a:r>
                        <a:rPr lang="sr-Cyrl-RS" dirty="0" smtClean="0"/>
                        <a:t>ЕЕМ</a:t>
                      </a:r>
                      <a:endParaRPr lang="en-US" dirty="0"/>
                    </a:p>
                  </a:txBody>
                  <a:tcPr/>
                </a:tc>
              </a:tr>
              <a:tr h="442479">
                <a:tc>
                  <a:txBody>
                    <a:bodyPr/>
                    <a:lstStyle/>
                    <a:p>
                      <a:r>
                        <a:rPr lang="sr-Latn-RS" dirty="0" smtClean="0"/>
                        <a:t>SCC</a:t>
                      </a:r>
                      <a:endParaRPr lang="en-US" dirty="0"/>
                    </a:p>
                  </a:txBody>
                  <a:tcPr/>
                </a:tc>
                <a:tc>
                  <a:txBody>
                    <a:bodyPr/>
                    <a:lstStyle/>
                    <a:p>
                      <a:r>
                        <a:rPr lang="en-US" dirty="0" smtClean="0"/>
                        <a:t>Fungal </a:t>
                      </a:r>
                      <a:endParaRPr lang="en-US" dirty="0"/>
                    </a:p>
                  </a:txBody>
                  <a:tcPr/>
                </a:tc>
                <a:tc>
                  <a:txBody>
                    <a:bodyPr/>
                    <a:lstStyle/>
                    <a:p>
                      <a:r>
                        <a:rPr lang="sr-Latn-RS" dirty="0" smtClean="0"/>
                        <a:t>Pytiriasis</a:t>
                      </a:r>
                      <a:r>
                        <a:rPr lang="sr-Latn-RS" baseline="0" dirty="0" smtClean="0"/>
                        <a:t> rosea</a:t>
                      </a:r>
                      <a:endParaRPr lang="en-US" dirty="0"/>
                    </a:p>
                  </a:txBody>
                  <a:tcPr/>
                </a:tc>
                <a:tc>
                  <a:txBody>
                    <a:bodyPr/>
                    <a:lstStyle/>
                    <a:p>
                      <a:r>
                        <a:rPr lang="en-US" dirty="0" smtClean="0"/>
                        <a:t>Steven Johnson Syndrome</a:t>
                      </a:r>
                    </a:p>
                    <a:p>
                      <a:endParaRPr lang="en-US" dirty="0"/>
                    </a:p>
                  </a:txBody>
                  <a:tcPr/>
                </a:tc>
              </a:tr>
              <a:tr h="763731">
                <a:tc>
                  <a:txBody>
                    <a:bodyPr/>
                    <a:lstStyle/>
                    <a:p>
                      <a:r>
                        <a:rPr lang="sr-Latn-RS" dirty="0" smtClean="0"/>
                        <a:t>BCC</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Parasitic</a:t>
                      </a:r>
                    </a:p>
                    <a:p>
                      <a:endParaRPr lang="en-US" sz="1600" dirty="0"/>
                    </a:p>
                  </a:txBody>
                  <a:tcPr/>
                </a:tc>
                <a:tc>
                  <a:txBody>
                    <a:bodyPr/>
                    <a:lstStyle/>
                    <a:p>
                      <a:r>
                        <a:rPr lang="sr-Latn-RS" dirty="0" smtClean="0"/>
                        <a:t>Ichthyosis  acquisita</a:t>
                      </a: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1025191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TUMORS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1" y="1524001"/>
            <a:ext cx="3377740" cy="2209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507837"/>
            <a:ext cx="3431181" cy="22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354" y="3761509"/>
            <a:ext cx="1933142" cy="2925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39540" y="4038600"/>
            <a:ext cx="3069661"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5999" y="3962399"/>
            <a:ext cx="1981201" cy="2430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92291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Infections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377084"/>
            <a:ext cx="2667000" cy="23571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1" y="1395557"/>
            <a:ext cx="3260932" cy="2185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291" y="3736181"/>
            <a:ext cx="3789681" cy="2664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3962400"/>
            <a:ext cx="2560320"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rotWithShape="1">
          <a:blip r:embed="rId6">
            <a:extLst>
              <a:ext uri="{28A0092B-C50C-407E-A947-70E740481C1C}">
                <a14:useLocalDpi xmlns:a14="http://schemas.microsoft.com/office/drawing/2010/main" val="0"/>
              </a:ext>
            </a:extLst>
          </a:blip>
          <a:srcRect b="18707"/>
          <a:stretch/>
        </p:blipFill>
        <p:spPr bwMode="auto">
          <a:xfrm>
            <a:off x="6477000" y="1377084"/>
            <a:ext cx="2482038" cy="16918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89999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Syphilis + AIDS</a:t>
            </a:r>
            <a:endParaRPr 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1676400"/>
            <a:ext cx="2903963"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1676400"/>
            <a:ext cx="3473824"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4038600"/>
            <a:ext cx="3569247" cy="2302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1310" y="4184073"/>
            <a:ext cx="2957674" cy="2011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22476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a:t>Fungal Infections</a:t>
            </a:r>
            <a:br>
              <a:rPr lang="en-US" dirty="0"/>
            </a:br>
            <a:endParaRPr lang="en-US"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760105"/>
            <a:ext cx="4286250" cy="321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2438400"/>
            <a:ext cx="3627951" cy="2362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66648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Scabies + AIDS</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676400"/>
            <a:ext cx="3581400" cy="477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981200"/>
            <a:ext cx="4064000"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5071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Dermatoses</a:t>
            </a:r>
            <a:r>
              <a:rPr lang="en-US" dirty="0"/>
              <a:t> in AIDS infection</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339273"/>
            <a:ext cx="6667500" cy="255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928918"/>
            <a:ext cx="1771650" cy="2649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12405"/>
          <a:stretch/>
        </p:blipFill>
        <p:spPr bwMode="auto">
          <a:xfrm>
            <a:off x="2209800" y="4151457"/>
            <a:ext cx="1785938" cy="2085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77315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4038600"/>
            <a:ext cx="8515672" cy="1828800"/>
          </a:xfrm>
        </p:spPr>
        <p:txBody>
          <a:bodyPr>
            <a:normAutofit/>
          </a:bodyPr>
          <a:lstStyle/>
          <a:p>
            <a:r>
              <a:rPr lang="en-US" sz="3600" dirty="0"/>
              <a:t>Non-venereal diseases of the skin and mucous membranes of the genital organs</a:t>
            </a:r>
            <a:endParaRPr lang="en-US" sz="3600"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798876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a:xfrm>
            <a:off x="107504" y="1600200"/>
            <a:ext cx="8658544" cy="5141168"/>
          </a:xfrm>
        </p:spPr>
        <p:txBody>
          <a:bodyPr>
            <a:normAutofit/>
          </a:bodyPr>
          <a:lstStyle/>
          <a:p>
            <a:r>
              <a:rPr lang="en-US" sz="2400" dirty="0" err="1">
                <a:solidFill>
                  <a:srgbClr val="C00000"/>
                </a:solidFill>
              </a:rPr>
              <a:t>Balanitis</a:t>
            </a:r>
            <a:r>
              <a:rPr lang="en-US" sz="2400" dirty="0"/>
              <a:t> </a:t>
            </a:r>
            <a:r>
              <a:rPr lang="sr-Latn-RS" sz="2400" dirty="0" smtClean="0"/>
              <a:t>- </a:t>
            </a:r>
            <a:r>
              <a:rPr lang="en-US" sz="2400" dirty="0" smtClean="0"/>
              <a:t>inflammation </a:t>
            </a:r>
            <a:r>
              <a:rPr lang="en-US" sz="2400" dirty="0"/>
              <a:t>of the glans penis </a:t>
            </a:r>
            <a:endParaRPr lang="sr-Latn-RS" sz="2400" dirty="0" smtClean="0"/>
          </a:p>
          <a:p>
            <a:r>
              <a:rPr lang="en-US" sz="2400" dirty="0" err="1" smtClean="0">
                <a:solidFill>
                  <a:srgbClr val="C00000"/>
                </a:solidFill>
              </a:rPr>
              <a:t>Posthitis</a:t>
            </a:r>
            <a:r>
              <a:rPr lang="en-US" sz="2400" dirty="0" smtClean="0"/>
              <a:t> </a:t>
            </a:r>
            <a:r>
              <a:rPr lang="sr-Latn-RS" sz="2400" dirty="0" smtClean="0"/>
              <a:t>- </a:t>
            </a:r>
            <a:r>
              <a:rPr lang="en-US" sz="2400" dirty="0" smtClean="0"/>
              <a:t>inflammation of </a:t>
            </a:r>
            <a:r>
              <a:rPr lang="en-US" sz="2400" dirty="0"/>
              <a:t>the inner sheet of the prepuce </a:t>
            </a:r>
            <a:endParaRPr lang="sr-Latn-RS" sz="2400" dirty="0" smtClean="0"/>
          </a:p>
          <a:p>
            <a:r>
              <a:rPr lang="en-US" sz="2400" dirty="0" err="1" smtClean="0">
                <a:solidFill>
                  <a:srgbClr val="C00000"/>
                </a:solidFill>
              </a:rPr>
              <a:t>Balanoposthitis</a:t>
            </a:r>
            <a:r>
              <a:rPr lang="en-US" sz="2400" dirty="0" smtClean="0"/>
              <a:t> </a:t>
            </a:r>
            <a:r>
              <a:rPr lang="en-US" sz="2400" dirty="0"/>
              <a:t>affected both areas </a:t>
            </a:r>
            <a:endParaRPr lang="sr-Latn-RS" sz="2400" dirty="0" smtClean="0"/>
          </a:p>
          <a:p>
            <a:r>
              <a:rPr lang="en-US" sz="2400" dirty="0" err="1" smtClean="0">
                <a:solidFill>
                  <a:srgbClr val="C00000"/>
                </a:solidFill>
              </a:rPr>
              <a:t>Phimosis</a:t>
            </a:r>
            <a:r>
              <a:rPr lang="en-US" sz="2400" dirty="0" smtClean="0"/>
              <a:t> </a:t>
            </a:r>
            <a:r>
              <a:rPr lang="en-US" sz="2400" dirty="0"/>
              <a:t>is the inability to pull the foreskin over the glans </a:t>
            </a:r>
            <a:endParaRPr lang="sr-Latn-RS" sz="2400" dirty="0" smtClean="0"/>
          </a:p>
          <a:p>
            <a:r>
              <a:rPr lang="en-US" sz="2400" dirty="0" err="1" smtClean="0">
                <a:solidFill>
                  <a:srgbClr val="C00000"/>
                </a:solidFill>
              </a:rPr>
              <a:t>Paraphimosis</a:t>
            </a:r>
            <a:r>
              <a:rPr lang="en-US" sz="2400" dirty="0" smtClean="0"/>
              <a:t> </a:t>
            </a:r>
            <a:r>
              <a:rPr lang="en-US" sz="2400" dirty="0"/>
              <a:t>is a common urologic emergency that occurs in uncircumcised males when the foreskin becomes trapped behind the corona of the glans penis. This can lead to strangulation of the glans and painful vascular compromise, distal venous engorgement, edema, and even necrosis</a:t>
            </a:r>
            <a:endParaRPr lang="sr-Latn-RS" sz="2400" dirty="0" smtClean="0"/>
          </a:p>
          <a:p>
            <a:r>
              <a:rPr lang="en-US" sz="2400" dirty="0" smtClean="0"/>
              <a:t>Genital </a:t>
            </a:r>
            <a:r>
              <a:rPr lang="en-US" sz="2400" dirty="0"/>
              <a:t>localization of general </a:t>
            </a:r>
            <a:r>
              <a:rPr lang="en-US" sz="2400" dirty="0" err="1"/>
              <a:t>dermatoses</a:t>
            </a:r>
            <a:r>
              <a:rPr lang="en-US" sz="2400" dirty="0"/>
              <a:t> (generalized </a:t>
            </a:r>
            <a:r>
              <a:rPr lang="en-US" sz="2400" dirty="0" err="1"/>
              <a:t>exanthems</a:t>
            </a:r>
            <a:r>
              <a:rPr lang="en-US" sz="2400" dirty="0"/>
              <a:t>, Mb Steven-Johnson, Mb Lyell, EEM, Psoriasis, Pemphigus, Scabies, malignant tumors...)</a:t>
            </a:r>
          </a:p>
          <a:p>
            <a:endParaRPr lang="en-US" sz="2400" dirty="0">
              <a:solidFill>
                <a:schemeClr val="tx2">
                  <a:lumMod val="75000"/>
                </a:schemeClr>
              </a:solidFill>
              <a:latin typeface="Calibri" panose="020F0502020204030204" pitchFamily="34" charset="0"/>
            </a:endParaRPr>
          </a:p>
        </p:txBody>
      </p:sp>
    </p:spTree>
    <p:extLst>
      <p:ext uri="{BB962C8B-B14F-4D97-AF65-F5344CB8AC3E}">
        <p14:creationId xmlns:p14="http://schemas.microsoft.com/office/powerpoint/2010/main" val="24162369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038600"/>
            <a:ext cx="8839200" cy="1828800"/>
          </a:xfrm>
        </p:spPr>
        <p:txBody>
          <a:bodyPr>
            <a:normAutofit/>
          </a:bodyPr>
          <a:lstStyle/>
          <a:p>
            <a:r>
              <a:rPr lang="sr-Latn-RS" sz="3600" dirty="0" smtClean="0"/>
              <a:t>LESSIONS</a:t>
            </a:r>
            <a:r>
              <a:rPr lang="en-US" sz="3600" dirty="0" smtClean="0"/>
              <a:t> </a:t>
            </a:r>
            <a:r>
              <a:rPr lang="en-US" sz="3600" dirty="0"/>
              <a:t>in the oral cavity in infections and </a:t>
            </a:r>
            <a:r>
              <a:rPr lang="en-US" sz="3600" dirty="0" err="1"/>
              <a:t>dermatoses</a:t>
            </a:r>
            <a:endParaRPr lang="en-US" sz="3600"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056328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solidFill>
                  <a:srgbClr val="FF0000"/>
                </a:solidFill>
              </a:rPr>
              <a:t>Ulcus molle</a:t>
            </a:r>
            <a:endParaRPr lang="en-US" dirty="0"/>
          </a:p>
        </p:txBody>
      </p:sp>
      <p:sp>
        <p:nvSpPr>
          <p:cNvPr id="3" name="Content Placeholder 2"/>
          <p:cNvSpPr>
            <a:spLocks noGrp="1"/>
          </p:cNvSpPr>
          <p:nvPr>
            <p:ph sz="quarter" idx="1"/>
          </p:nvPr>
        </p:nvSpPr>
        <p:spPr>
          <a:xfrm>
            <a:off x="323528" y="1600200"/>
            <a:ext cx="8442520" cy="4495800"/>
          </a:xfrm>
        </p:spPr>
        <p:txBody>
          <a:bodyPr>
            <a:normAutofit/>
          </a:bodyPr>
          <a:lstStyle/>
          <a:p>
            <a:r>
              <a:rPr lang="en-US" dirty="0"/>
              <a:t>Incubation: 3-5 days </a:t>
            </a:r>
            <a:endParaRPr lang="sr-Latn-RS" dirty="0" smtClean="0"/>
          </a:p>
          <a:p>
            <a:r>
              <a:rPr lang="en-US" dirty="0" smtClean="0"/>
              <a:t>Clinical </a:t>
            </a:r>
            <a:r>
              <a:rPr lang="en-US" dirty="0"/>
              <a:t>picture: MACULA </a:t>
            </a:r>
            <a:r>
              <a:rPr lang="sr-Latn-RS" dirty="0" smtClean="0"/>
              <a:t>        </a:t>
            </a:r>
            <a:r>
              <a:rPr lang="en-US" dirty="0" smtClean="0"/>
              <a:t>PUSTULA </a:t>
            </a:r>
            <a:r>
              <a:rPr lang="sr-Latn-RS" dirty="0" smtClean="0"/>
              <a:t>          </a:t>
            </a:r>
            <a:r>
              <a:rPr lang="en-US" dirty="0" smtClean="0"/>
              <a:t>ULCER </a:t>
            </a:r>
            <a:endParaRPr lang="sr-Latn-RS" dirty="0" smtClean="0"/>
          </a:p>
          <a:p>
            <a:r>
              <a:rPr lang="en-US" dirty="0" smtClean="0"/>
              <a:t>Subjective</a:t>
            </a:r>
            <a:r>
              <a:rPr lang="en-US" dirty="0"/>
              <a:t>: excruciating pain </a:t>
            </a:r>
            <a:endParaRPr lang="sr-Latn-RS" dirty="0" smtClean="0"/>
          </a:p>
          <a:p>
            <a:r>
              <a:rPr lang="en-US" dirty="0" smtClean="0"/>
              <a:t>Possible </a:t>
            </a:r>
            <a:r>
              <a:rPr lang="en-US" dirty="0"/>
              <a:t>autoinoculation (kissing ulcers) </a:t>
            </a:r>
            <a:endParaRPr lang="sr-Latn-RS" dirty="0" smtClean="0"/>
          </a:p>
          <a:p>
            <a:r>
              <a:rPr lang="en-US" dirty="0" smtClean="0"/>
              <a:t>Localization</a:t>
            </a:r>
            <a:r>
              <a:rPr lang="en-US" dirty="0"/>
              <a:t>: genital mucosa </a:t>
            </a:r>
            <a:endParaRPr lang="sr-Latn-RS" dirty="0" smtClean="0"/>
          </a:p>
          <a:p>
            <a:r>
              <a:rPr lang="en-US" dirty="0" smtClean="0"/>
              <a:t>Painful </a:t>
            </a:r>
            <a:r>
              <a:rPr lang="en-US" dirty="0"/>
              <a:t>lymphadenopathy </a:t>
            </a:r>
            <a:endParaRPr lang="sr-Latn-RS" dirty="0" smtClean="0"/>
          </a:p>
          <a:p>
            <a:r>
              <a:rPr lang="en-US" dirty="0" smtClean="0"/>
              <a:t>Possible </a:t>
            </a:r>
            <a:r>
              <a:rPr lang="en-US" dirty="0"/>
              <a:t>complications Ulcer mole + ulcer durum</a:t>
            </a:r>
            <a:endParaRPr lang="en-US" dirty="0">
              <a:solidFill>
                <a:srgbClr val="FF0000"/>
              </a:solidFill>
            </a:endParaRPr>
          </a:p>
        </p:txBody>
      </p:sp>
      <p:sp>
        <p:nvSpPr>
          <p:cNvPr id="7" name="Right Arrow 6"/>
          <p:cNvSpPr/>
          <p:nvPr/>
        </p:nvSpPr>
        <p:spPr>
          <a:xfrm>
            <a:off x="4427984" y="2348880"/>
            <a:ext cx="762000" cy="1719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Right Arrow 7"/>
          <p:cNvSpPr/>
          <p:nvPr/>
        </p:nvSpPr>
        <p:spPr>
          <a:xfrm>
            <a:off x="6804248" y="2348880"/>
            <a:ext cx="762000" cy="1719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32305703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60648"/>
            <a:ext cx="8928992" cy="990600"/>
          </a:xfrm>
        </p:spPr>
        <p:txBody>
          <a:bodyPr>
            <a:normAutofit fontScale="90000"/>
          </a:bodyPr>
          <a:lstStyle/>
          <a:p>
            <a:r>
              <a:rPr lang="en-US" sz="3600" dirty="0"/>
              <a:t>Infections of the mucous membrane of the oral cavity</a:t>
            </a:r>
            <a:endParaRPr lang="en-US" sz="3600"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022006608"/>
              </p:ext>
            </p:extLst>
          </p:nvPr>
        </p:nvGraphicFramePr>
        <p:xfrm>
          <a:off x="612775" y="1635760"/>
          <a:ext cx="8153400" cy="4395873"/>
        </p:xfrm>
        <a:graphic>
          <a:graphicData uri="http://schemas.openxmlformats.org/drawingml/2006/table">
            <a:tbl>
              <a:tblPr firstRow="1" bandRow="1">
                <a:tableStyleId>{5C22544A-7EE6-4342-B048-85BDC9FD1C3A}</a:tableStyleId>
              </a:tblPr>
              <a:tblGrid>
                <a:gridCol w="4076700"/>
                <a:gridCol w="4076700"/>
              </a:tblGrid>
              <a:tr h="464460">
                <a:tc>
                  <a:txBody>
                    <a:bodyPr/>
                    <a:lstStyle/>
                    <a:p>
                      <a:pPr algn="ctr"/>
                      <a:r>
                        <a:rPr lang="en-US" sz="2400" dirty="0" smtClean="0">
                          <a:solidFill>
                            <a:srgbClr val="C00000"/>
                          </a:solidFill>
                        </a:rPr>
                        <a:t>INFECTION</a:t>
                      </a:r>
                      <a:endParaRPr lang="en-US" sz="2400" dirty="0">
                        <a:solidFill>
                          <a:srgbClr val="C00000"/>
                        </a:solidFill>
                      </a:endParaRPr>
                    </a:p>
                  </a:txBody>
                  <a:tcPr/>
                </a:tc>
                <a:tc>
                  <a:txBody>
                    <a:bodyPr/>
                    <a:lstStyle/>
                    <a:p>
                      <a:pPr algn="ctr"/>
                      <a:r>
                        <a:rPr lang="en-US" sz="2400" dirty="0" smtClean="0">
                          <a:solidFill>
                            <a:srgbClr val="C00000"/>
                          </a:solidFill>
                        </a:rPr>
                        <a:t>SYMPTOMATOLOGY</a:t>
                      </a:r>
                      <a:endParaRPr lang="en-US" sz="2400" dirty="0">
                        <a:solidFill>
                          <a:srgbClr val="C00000"/>
                        </a:solidFill>
                      </a:endParaRPr>
                    </a:p>
                  </a:txBody>
                  <a:tcPr/>
                </a:tc>
              </a:tr>
              <a:tr h="526353">
                <a:tc>
                  <a:txBody>
                    <a:bodyPr/>
                    <a:lstStyle/>
                    <a:p>
                      <a:r>
                        <a:rPr lang="en-US" sz="2400" dirty="0" smtClean="0"/>
                        <a:t>Candidiasis</a:t>
                      </a:r>
                      <a:endParaRPr lang="en-US" sz="2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Acute and chronic form</a:t>
                      </a:r>
                      <a:r>
                        <a:rPr lang="en-US" sz="2400" i="0" dirty="0" smtClean="0"/>
                        <a:t>s</a:t>
                      </a:r>
                      <a:endParaRPr lang="en-US" sz="2400" i="0" dirty="0" smtClean="0"/>
                    </a:p>
                  </a:txBody>
                  <a:tcPr/>
                </a:tc>
              </a:tr>
              <a:tr h="759812">
                <a:tc>
                  <a:txBody>
                    <a:bodyPr/>
                    <a:lstStyle/>
                    <a:p>
                      <a:r>
                        <a:rPr lang="en-US" sz="2400" dirty="0" smtClean="0"/>
                        <a:t>Herpes simplex (primo infection and relapse) </a:t>
                      </a:r>
                      <a:endParaRPr lang="en-US" sz="2400" dirty="0"/>
                    </a:p>
                  </a:txBody>
                  <a:tcPr/>
                </a:tc>
                <a:tc>
                  <a:txBody>
                    <a:bodyPr/>
                    <a:lstStyle/>
                    <a:p>
                      <a:r>
                        <a:rPr lang="en-US" sz="2400" dirty="0" err="1" smtClean="0"/>
                        <a:t>Gingivostomatitis</a:t>
                      </a:r>
                      <a:r>
                        <a:rPr lang="en-US" sz="2400" dirty="0" smtClean="0"/>
                        <a:t> </a:t>
                      </a:r>
                      <a:endParaRPr lang="sr-Latn-RS" sz="2400" dirty="0" smtClean="0"/>
                    </a:p>
                    <a:p>
                      <a:r>
                        <a:rPr lang="en-US" sz="2400" dirty="0" smtClean="0"/>
                        <a:t>Clusters of painful vesicles </a:t>
                      </a:r>
                      <a:endParaRPr lang="en-US" sz="2400" dirty="0"/>
                    </a:p>
                  </a:txBody>
                  <a:tcPr/>
                </a:tc>
              </a:tr>
              <a:tr h="464460">
                <a:tc>
                  <a:txBody>
                    <a:bodyPr/>
                    <a:lstStyle/>
                    <a:p>
                      <a:r>
                        <a:rPr lang="en-US" sz="2400" dirty="0" smtClean="0"/>
                        <a:t>Herpes zoster </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Clusters of painful vesicles</a:t>
                      </a:r>
                      <a:endParaRPr lang="en-US" sz="2400" dirty="0" smtClean="0"/>
                    </a:p>
                  </a:txBody>
                  <a:tcPr/>
                </a:tc>
              </a:tr>
              <a:tr h="464460">
                <a:tc>
                  <a:txBody>
                    <a:bodyPr/>
                    <a:lstStyle/>
                    <a:p>
                      <a:r>
                        <a:rPr lang="en-US" sz="2400" dirty="0" smtClean="0"/>
                        <a:t>Varicella</a:t>
                      </a:r>
                      <a:endParaRPr lang="en-US" sz="2400" dirty="0"/>
                    </a:p>
                  </a:txBody>
                  <a:tcPr/>
                </a:tc>
                <a:tc>
                  <a:txBody>
                    <a:bodyPr/>
                    <a:lstStyle/>
                    <a:p>
                      <a:r>
                        <a:rPr lang="en-US" sz="2400" dirty="0" smtClean="0"/>
                        <a:t>Scattered vesicles </a:t>
                      </a:r>
                      <a:endParaRPr lang="en-US" sz="2400" dirty="0"/>
                    </a:p>
                  </a:txBody>
                  <a:tcPr/>
                </a:tc>
              </a:tr>
              <a:tr h="464460">
                <a:tc>
                  <a:txBody>
                    <a:bodyPr/>
                    <a:lstStyle/>
                    <a:p>
                      <a:r>
                        <a:rPr lang="en-US" sz="2400" dirty="0" smtClean="0"/>
                        <a:t>Gonorrhea</a:t>
                      </a:r>
                      <a:endParaRPr lang="en-US" sz="2400" dirty="0"/>
                    </a:p>
                  </a:txBody>
                  <a:tcPr/>
                </a:tc>
                <a:tc>
                  <a:txBody>
                    <a:bodyPr/>
                    <a:lstStyle/>
                    <a:p>
                      <a:r>
                        <a:rPr lang="en-US" sz="2400" dirty="0" smtClean="0"/>
                        <a:t>Stomatitis, </a:t>
                      </a:r>
                      <a:r>
                        <a:rPr lang="en-US" sz="2400" dirty="0" err="1" smtClean="0"/>
                        <a:t>pharyn</a:t>
                      </a:r>
                      <a:endParaRPr lang="en-US" sz="2400" dirty="0"/>
                    </a:p>
                  </a:txBody>
                  <a:tcPr/>
                </a:tc>
              </a:tr>
              <a:tr h="10975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Syphilis</a:t>
                      </a:r>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Ulcer durum (I) Mucous plaque (II)</a:t>
                      </a:r>
                    </a:p>
                    <a:p>
                      <a:endParaRPr lang="en-US" sz="2400" dirty="0"/>
                    </a:p>
                  </a:txBody>
                  <a:tcPr/>
                </a:tc>
              </a:tr>
            </a:tbl>
          </a:graphicData>
        </a:graphic>
      </p:graphicFrame>
    </p:spTree>
    <p:extLst>
      <p:ext uri="{BB962C8B-B14F-4D97-AF65-F5344CB8AC3E}">
        <p14:creationId xmlns:p14="http://schemas.microsoft.com/office/powerpoint/2010/main" val="27155226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t>Lessions</a:t>
            </a:r>
            <a:r>
              <a:rPr lang="en-US" sz="3600" dirty="0" smtClean="0"/>
              <a:t> </a:t>
            </a:r>
            <a:r>
              <a:rPr lang="en-US" sz="3600" dirty="0"/>
              <a:t>in the oral cavity in </a:t>
            </a:r>
            <a:r>
              <a:rPr lang="en-US" sz="3600" dirty="0" err="1"/>
              <a:t>dermatoses</a:t>
            </a:r>
            <a:endParaRPr lang="en-US" sz="3600"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492012178"/>
              </p:ext>
            </p:extLst>
          </p:nvPr>
        </p:nvGraphicFramePr>
        <p:xfrm>
          <a:off x="612775" y="1600200"/>
          <a:ext cx="8153400" cy="3253760"/>
        </p:xfrm>
        <a:graphic>
          <a:graphicData uri="http://schemas.openxmlformats.org/drawingml/2006/table">
            <a:tbl>
              <a:tblPr firstRow="1" bandRow="1">
                <a:tableStyleId>{5C22544A-7EE6-4342-B048-85BDC9FD1C3A}</a:tableStyleId>
              </a:tblPr>
              <a:tblGrid>
                <a:gridCol w="4076700"/>
                <a:gridCol w="4076700"/>
              </a:tblGrid>
              <a:tr h="388640">
                <a:tc>
                  <a:txBody>
                    <a:bodyPr/>
                    <a:lstStyle/>
                    <a:p>
                      <a:pPr algn="ctr"/>
                      <a:r>
                        <a:rPr lang="en-US" dirty="0" smtClean="0">
                          <a:solidFill>
                            <a:srgbClr val="C00000"/>
                          </a:solidFill>
                        </a:rPr>
                        <a:t>DERMATOSIS</a:t>
                      </a:r>
                      <a:endParaRPr lang="en-US" dirty="0">
                        <a:solidFill>
                          <a:srgbClr val="C0000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rgbClr val="C00000"/>
                          </a:solidFill>
                        </a:rPr>
                        <a:t>SYMPTOMATOLOGY</a:t>
                      </a:r>
                    </a:p>
                  </a:txBody>
                  <a:tcPr/>
                </a:tc>
              </a:tr>
              <a:tr h="370840">
                <a:tc>
                  <a:txBody>
                    <a:bodyPr/>
                    <a:lstStyle/>
                    <a:p>
                      <a:r>
                        <a:rPr lang="sr-Latn-RS" dirty="0" smtClean="0"/>
                        <a:t>Lichen ruber planus</a:t>
                      </a:r>
                      <a:endParaRPr lang="en-US" dirty="0"/>
                    </a:p>
                  </a:txBody>
                  <a:tcPr/>
                </a:tc>
                <a:tc>
                  <a:txBody>
                    <a:bodyPr/>
                    <a:lstStyle/>
                    <a:p>
                      <a:r>
                        <a:rPr lang="en-US" dirty="0" smtClean="0"/>
                        <a:t>Reticulum, </a:t>
                      </a:r>
                      <a:r>
                        <a:rPr lang="en-US" dirty="0" err="1" smtClean="0"/>
                        <a:t>buccal</a:t>
                      </a:r>
                      <a:r>
                        <a:rPr lang="en-US" dirty="0" smtClean="0"/>
                        <a:t> mucosa</a:t>
                      </a:r>
                      <a:endParaRPr lang="en-US" dirty="0"/>
                    </a:p>
                  </a:txBody>
                  <a:tcPr/>
                </a:tc>
              </a:tr>
              <a:tr h="370840">
                <a:tc>
                  <a:txBody>
                    <a:bodyPr/>
                    <a:lstStyle/>
                    <a:p>
                      <a:r>
                        <a:rPr lang="sr-Latn-RS" dirty="0" smtClean="0"/>
                        <a:t>Pemphigus vulgaris</a:t>
                      </a:r>
                      <a:endParaRPr lang="en-US" dirty="0"/>
                    </a:p>
                  </a:txBody>
                  <a:tcPr/>
                </a:tc>
                <a:tc>
                  <a:txBody>
                    <a:bodyPr/>
                    <a:lstStyle/>
                    <a:p>
                      <a:r>
                        <a:rPr lang="en-US" dirty="0" smtClean="0"/>
                        <a:t>Torpid painful progressive erosions</a:t>
                      </a:r>
                      <a:endParaRPr lang="en-US" dirty="0"/>
                    </a:p>
                  </a:txBody>
                  <a:tcPr/>
                </a:tc>
              </a:tr>
              <a:tr h="370840">
                <a:tc>
                  <a:txBody>
                    <a:bodyPr/>
                    <a:lstStyle/>
                    <a:p>
                      <a:r>
                        <a:rPr lang="sr-Latn-RS" dirty="0" smtClean="0"/>
                        <a:t>Pemphigoid bullosum</a:t>
                      </a:r>
                      <a:endParaRPr lang="en-US" dirty="0"/>
                    </a:p>
                  </a:txBody>
                  <a:tcPr/>
                </a:tc>
                <a:tc>
                  <a:txBody>
                    <a:bodyPr/>
                    <a:lstStyle/>
                    <a:p>
                      <a:r>
                        <a:rPr lang="en-US" dirty="0" smtClean="0"/>
                        <a:t>Few erosions</a:t>
                      </a:r>
                      <a:endParaRPr lang="en-US" dirty="0"/>
                    </a:p>
                  </a:txBody>
                  <a:tcPr/>
                </a:tc>
              </a:tr>
              <a:tr h="370840">
                <a:tc>
                  <a:txBody>
                    <a:bodyPr/>
                    <a:lstStyle/>
                    <a:p>
                      <a:r>
                        <a:rPr lang="sr-Latn-RS" dirty="0" smtClean="0"/>
                        <a:t>Epidermolysis bullosa heraditaria</a:t>
                      </a:r>
                      <a:endParaRPr lang="en-US" dirty="0"/>
                    </a:p>
                  </a:txBody>
                  <a:tcPr/>
                </a:tc>
                <a:tc>
                  <a:txBody>
                    <a:bodyPr/>
                    <a:lstStyle/>
                    <a:p>
                      <a:r>
                        <a:rPr lang="en-US" dirty="0" smtClean="0"/>
                        <a:t>Painful erosions, </a:t>
                      </a:r>
                      <a:r>
                        <a:rPr lang="en-US" dirty="0" err="1" smtClean="0"/>
                        <a:t>synechiae</a:t>
                      </a:r>
                      <a:r>
                        <a:rPr lang="en-US" dirty="0" smtClean="0"/>
                        <a:t> and strictures</a:t>
                      </a:r>
                      <a:endParaRPr lang="en-US" dirty="0"/>
                    </a:p>
                  </a:txBody>
                  <a:tcPr/>
                </a:tc>
              </a:tr>
              <a:tr h="370840">
                <a:tc>
                  <a:txBody>
                    <a:bodyPr/>
                    <a:lstStyle/>
                    <a:p>
                      <a:r>
                        <a:rPr lang="sr-Latn-RS" dirty="0" smtClean="0"/>
                        <a:t>EEM</a:t>
                      </a:r>
                      <a:endParaRPr lang="en-US" dirty="0"/>
                    </a:p>
                  </a:txBody>
                  <a:tcPr/>
                </a:tc>
                <a:tc>
                  <a:txBody>
                    <a:bodyPr/>
                    <a:lstStyle/>
                    <a:p>
                      <a:r>
                        <a:rPr lang="en-US" dirty="0" smtClean="0"/>
                        <a:t>Painful erosions, often on the lips</a:t>
                      </a:r>
                      <a:endParaRPr lang="en-US" dirty="0"/>
                    </a:p>
                  </a:txBody>
                  <a:tcPr/>
                </a:tc>
              </a:tr>
              <a:tr h="370840">
                <a:tc>
                  <a:txBody>
                    <a:bodyPr/>
                    <a:lstStyle/>
                    <a:p>
                      <a:r>
                        <a:rPr lang="sr-Latn-RS" dirty="0" smtClean="0"/>
                        <a:t>Sy Lyell</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Painful erosions, often on the lips</a:t>
                      </a:r>
                    </a:p>
                  </a:txBody>
                  <a:tcPr/>
                </a:tc>
              </a:tr>
              <a:tr h="370840">
                <a:tc>
                  <a:txBody>
                    <a:bodyPr/>
                    <a:lstStyle/>
                    <a:p>
                      <a:r>
                        <a:rPr lang="sr-Latn-RS" dirty="0" smtClean="0"/>
                        <a:t>Lupus erythematodes</a:t>
                      </a:r>
                      <a:endParaRPr lang="en-US" dirty="0"/>
                    </a:p>
                  </a:txBody>
                  <a:tcPr/>
                </a:tc>
                <a:tc>
                  <a:txBody>
                    <a:bodyPr/>
                    <a:lstStyle/>
                    <a:p>
                      <a:r>
                        <a:rPr lang="en-US" dirty="0" smtClean="0"/>
                        <a:t>Whitish </a:t>
                      </a:r>
                      <a:r>
                        <a:rPr lang="en-US" dirty="0" err="1" smtClean="0"/>
                        <a:t>pl</a:t>
                      </a:r>
                      <a:r>
                        <a:rPr lang="sr-Latn-RS" dirty="0" smtClean="0"/>
                        <a:t>aque</a:t>
                      </a:r>
                      <a:r>
                        <a:rPr lang="en-US" dirty="0" smtClean="0"/>
                        <a:t> with erythematous edge, erosions</a:t>
                      </a:r>
                      <a:endParaRPr lang="en-US" dirty="0"/>
                    </a:p>
                  </a:txBody>
                  <a:tcPr/>
                </a:tc>
              </a:tr>
            </a:tbl>
          </a:graphicData>
        </a:graphic>
      </p:graphicFrame>
    </p:spTree>
    <p:extLst>
      <p:ext uri="{BB962C8B-B14F-4D97-AF65-F5344CB8AC3E}">
        <p14:creationId xmlns:p14="http://schemas.microsoft.com/office/powerpoint/2010/main" val="12807667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latin typeface="Calibri" panose="020F0502020204030204" pitchFamily="34" charset="0"/>
              </a:rPr>
              <a:t>Stomatitis aphtosa</a:t>
            </a:r>
            <a:endParaRPr lang="en-US" sz="3600" dirty="0">
              <a:latin typeface="Calibri" panose="020F0502020204030204" pitchFamily="34" charset="0"/>
            </a:endParaRPr>
          </a:p>
        </p:txBody>
      </p:sp>
      <p:sp>
        <p:nvSpPr>
          <p:cNvPr id="3" name="Content Placeholder 2"/>
          <p:cNvSpPr>
            <a:spLocks noGrp="1"/>
          </p:cNvSpPr>
          <p:nvPr>
            <p:ph sz="quarter" idx="1"/>
          </p:nvPr>
        </p:nvSpPr>
        <p:spPr/>
        <p:txBody>
          <a:bodyPr>
            <a:normAutofit/>
          </a:bodyPr>
          <a:lstStyle/>
          <a:p>
            <a:r>
              <a:rPr lang="en-US" sz="2400" dirty="0"/>
              <a:t>Recurrent painful oral ulcerations </a:t>
            </a:r>
            <a:endParaRPr lang="sr-Latn-RS" sz="2400" dirty="0" smtClean="0"/>
          </a:p>
          <a:p>
            <a:r>
              <a:rPr lang="en-US" sz="2400" dirty="0" smtClean="0"/>
              <a:t>A </a:t>
            </a:r>
            <a:r>
              <a:rPr lang="en-US" sz="2400" dirty="0"/>
              <a:t>frequent disease </a:t>
            </a:r>
            <a:endParaRPr lang="sr-Latn-RS" sz="2400" dirty="0" smtClean="0"/>
          </a:p>
          <a:p>
            <a:r>
              <a:rPr lang="en-US" sz="2400" dirty="0" smtClean="0"/>
              <a:t>Spontaneously </a:t>
            </a:r>
            <a:r>
              <a:rPr lang="en-US" sz="2400" dirty="0"/>
              <a:t>resolving, recurrent disease </a:t>
            </a:r>
            <a:endParaRPr lang="sr-Latn-RS" sz="2400" dirty="0" smtClean="0"/>
          </a:p>
          <a:p>
            <a:r>
              <a:rPr lang="en-US" sz="2400" dirty="0" smtClean="0"/>
              <a:t>An </a:t>
            </a:r>
            <a:r>
              <a:rPr lang="en-US" sz="2400" dirty="0"/>
              <a:t>immunological reaction to an </a:t>
            </a:r>
            <a:r>
              <a:rPr lang="en-US" sz="2400" dirty="0" smtClean="0"/>
              <a:t>antigen</a:t>
            </a:r>
            <a:endParaRPr lang="sr-Latn-RS" sz="2400" dirty="0" smtClean="0"/>
          </a:p>
          <a:p>
            <a:r>
              <a:rPr lang="en-US" sz="2400" dirty="0" smtClean="0"/>
              <a:t>Deficiency </a:t>
            </a:r>
            <a:r>
              <a:rPr lang="en-US" sz="2400" dirty="0"/>
              <a:t>of vitamin B 12, folic acid and iron </a:t>
            </a:r>
            <a:endParaRPr lang="sr-Latn-RS" sz="2400" dirty="0" smtClean="0"/>
          </a:p>
          <a:p>
            <a:r>
              <a:rPr lang="en-US" sz="2400" dirty="0" smtClean="0"/>
              <a:t>Celiac </a:t>
            </a:r>
            <a:r>
              <a:rPr lang="en-US" sz="2400" dirty="0"/>
              <a:t>disease, ulcerative colitis, </a:t>
            </a:r>
            <a:r>
              <a:rPr lang="en-US" sz="2400" dirty="0" err="1"/>
              <a:t>Crohn's</a:t>
            </a:r>
            <a:r>
              <a:rPr lang="en-US" sz="2400" dirty="0"/>
              <a:t> disease </a:t>
            </a:r>
            <a:endParaRPr lang="sr-Latn-RS" sz="2400" dirty="0" smtClean="0"/>
          </a:p>
          <a:p>
            <a:r>
              <a:rPr lang="en-US" sz="2400" dirty="0" smtClean="0"/>
              <a:t>Idiopathic </a:t>
            </a:r>
            <a:endParaRPr lang="sr-Latn-RS" sz="2400" dirty="0" smtClean="0"/>
          </a:p>
          <a:p>
            <a:r>
              <a:rPr lang="en-US" sz="2400" dirty="0" smtClean="0"/>
              <a:t>Clinical </a:t>
            </a:r>
            <a:r>
              <a:rPr lang="en-US" sz="2400" dirty="0"/>
              <a:t>variants: minor, major </a:t>
            </a:r>
            <a:r>
              <a:rPr lang="en-US" sz="2400" dirty="0" err="1"/>
              <a:t>herpetiformis</a:t>
            </a:r>
            <a:r>
              <a:rPr lang="en-US" sz="2400" dirty="0"/>
              <a:t> </a:t>
            </a:r>
            <a:endParaRPr lang="sr-Latn-RS" sz="2400" dirty="0" smtClean="0"/>
          </a:p>
          <a:p>
            <a:r>
              <a:rPr lang="en-US" sz="2400" dirty="0" smtClean="0"/>
              <a:t>Therapy </a:t>
            </a:r>
            <a:r>
              <a:rPr lang="en-US" sz="2400" dirty="0"/>
              <a:t>of the underlying disease</a:t>
            </a:r>
          </a:p>
          <a:p>
            <a:endParaRPr lang="sr-Cyrl-RS" sz="2400" dirty="0">
              <a:solidFill>
                <a:schemeClr val="tx2">
                  <a:lumMod val="75000"/>
                </a:schemeClr>
              </a:solidFill>
              <a:latin typeface="Calibri" panose="020F0502020204030204" pitchFamily="34" charset="0"/>
            </a:endParaRPr>
          </a:p>
        </p:txBody>
      </p:sp>
    </p:spTree>
    <p:extLst>
      <p:ext uri="{BB962C8B-B14F-4D97-AF65-F5344CB8AC3E}">
        <p14:creationId xmlns:p14="http://schemas.microsoft.com/office/powerpoint/2010/main" val="3889628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latin typeface="Calibri" panose="020F0502020204030204" pitchFamily="34" charset="0"/>
              </a:rPr>
              <a:t>Stomatitis aphtosa</a:t>
            </a:r>
            <a:endParaRPr lang="en-US" dirty="0"/>
          </a:p>
        </p:txBody>
      </p:sp>
      <p:pic>
        <p:nvPicPr>
          <p:cNvPr id="6" name="Content Placeholder 5"/>
          <p:cNvPicPr>
            <a:picLocks noGrp="1" noChangeAspect="1"/>
          </p:cNvPicPr>
          <p:nvPr>
            <p:ph sz="quarter" idx="1"/>
          </p:nvPr>
        </p:nvPicPr>
        <p:blipFill rotWithShape="1">
          <a:blip r:embed="rId2">
            <a:extLst>
              <a:ext uri="{28A0092B-C50C-407E-A947-70E740481C1C}">
                <a14:useLocalDpi xmlns:a14="http://schemas.microsoft.com/office/drawing/2010/main" val="0"/>
              </a:ext>
            </a:extLst>
          </a:blip>
          <a:srcRect l="17325" t="14700" b="20201"/>
          <a:stretch/>
        </p:blipFill>
        <p:spPr bwMode="auto">
          <a:xfrm>
            <a:off x="0" y="1628800"/>
            <a:ext cx="3779912" cy="223224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af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1556792"/>
            <a:ext cx="3237629" cy="242674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af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149080"/>
            <a:ext cx="3624337" cy="250597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afte lingu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4221088"/>
            <a:ext cx="3514522" cy="2313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83183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latin typeface="Calibri" panose="020F0502020204030204" pitchFamily="34" charset="0"/>
              </a:rPr>
              <a:t>Syndroma Behcet</a:t>
            </a:r>
            <a:endParaRPr lang="en-US" sz="3600" dirty="0">
              <a:latin typeface="Calibri" panose="020F0502020204030204" pitchFamily="34" charset="0"/>
            </a:endParaRPr>
          </a:p>
        </p:txBody>
      </p:sp>
      <p:sp>
        <p:nvSpPr>
          <p:cNvPr id="3" name="Content Placeholder 2"/>
          <p:cNvSpPr>
            <a:spLocks noGrp="1"/>
          </p:cNvSpPr>
          <p:nvPr>
            <p:ph sz="quarter" idx="1"/>
          </p:nvPr>
        </p:nvSpPr>
        <p:spPr>
          <a:xfrm>
            <a:off x="0" y="1600200"/>
            <a:ext cx="9036496" cy="5141168"/>
          </a:xfrm>
        </p:spPr>
        <p:txBody>
          <a:bodyPr>
            <a:normAutofit/>
          </a:bodyPr>
          <a:lstStyle/>
          <a:p>
            <a:r>
              <a:rPr lang="en-US" sz="2400" dirty="0"/>
              <a:t>Systemic </a:t>
            </a:r>
            <a:r>
              <a:rPr lang="en-US" sz="2400" dirty="0" err="1"/>
              <a:t>vasculitis</a:t>
            </a:r>
            <a:r>
              <a:rPr lang="en-US" sz="2400" dirty="0"/>
              <a:t> of unknown etiology </a:t>
            </a:r>
            <a:endParaRPr lang="sr-Latn-RS" sz="2400" dirty="0" smtClean="0"/>
          </a:p>
          <a:p>
            <a:r>
              <a:rPr lang="en-US" sz="2400" dirty="0" smtClean="0"/>
              <a:t>Oral </a:t>
            </a:r>
            <a:r>
              <a:rPr lang="en-US" sz="2400" dirty="0"/>
              <a:t>and genital ulcers </a:t>
            </a:r>
            <a:endParaRPr lang="sr-Latn-RS" sz="2400" dirty="0" smtClean="0"/>
          </a:p>
          <a:p>
            <a:r>
              <a:rPr lang="en-US" sz="2400" dirty="0" smtClean="0"/>
              <a:t>Skin </a:t>
            </a:r>
            <a:r>
              <a:rPr lang="sr-Latn-RS" sz="2400" dirty="0" smtClean="0"/>
              <a:t>lesiones</a:t>
            </a:r>
            <a:r>
              <a:rPr lang="en-US" sz="2400" dirty="0" smtClean="0"/>
              <a:t> </a:t>
            </a:r>
            <a:r>
              <a:rPr lang="en-US" sz="2400" dirty="0"/>
              <a:t>(papules, pustules, abscesses, erythema </a:t>
            </a:r>
            <a:r>
              <a:rPr lang="en-US" sz="2400" dirty="0" err="1"/>
              <a:t>nodosum</a:t>
            </a:r>
            <a:r>
              <a:rPr lang="en-US" sz="2400" dirty="0" smtClean="0"/>
              <a:t>)</a:t>
            </a:r>
            <a:endParaRPr lang="sr-Latn-RS" sz="2400" dirty="0" smtClean="0"/>
          </a:p>
          <a:p>
            <a:r>
              <a:rPr lang="en-US" sz="2400" dirty="0" smtClean="0"/>
              <a:t> </a:t>
            </a:r>
            <a:r>
              <a:rPr lang="en-US" sz="2400" dirty="0"/>
              <a:t>Eye </a:t>
            </a:r>
            <a:r>
              <a:rPr lang="sr-Latn-RS" sz="2400" dirty="0" smtClean="0"/>
              <a:t>lesiones</a:t>
            </a:r>
            <a:r>
              <a:rPr lang="en-US" sz="2400" dirty="0" smtClean="0"/>
              <a:t> </a:t>
            </a:r>
            <a:r>
              <a:rPr lang="en-US" sz="2400" dirty="0"/>
              <a:t>(</a:t>
            </a:r>
            <a:r>
              <a:rPr lang="en-US" sz="2400" dirty="0" err="1"/>
              <a:t>iridocyclitis</a:t>
            </a:r>
            <a:r>
              <a:rPr lang="en-US" sz="2400" dirty="0"/>
              <a:t> </a:t>
            </a:r>
            <a:r>
              <a:rPr lang="en-US" sz="2400" dirty="0" err="1"/>
              <a:t>hypopyon</a:t>
            </a:r>
            <a:r>
              <a:rPr lang="en-US" sz="2400" dirty="0"/>
              <a:t>) </a:t>
            </a:r>
            <a:endParaRPr lang="sr-Latn-RS" sz="2400" dirty="0" smtClean="0"/>
          </a:p>
          <a:p>
            <a:r>
              <a:rPr lang="en-US" sz="2400" dirty="0"/>
              <a:t> Joint lesions</a:t>
            </a:r>
            <a:endParaRPr lang="en-US" sz="2400" dirty="0">
              <a:solidFill>
                <a:schemeClr val="tx2">
                  <a:lumMod val="75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4797152"/>
            <a:ext cx="3305175" cy="138112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0944" y="4005064"/>
            <a:ext cx="2857500" cy="2381250"/>
          </a:xfrm>
          <a:prstGeom prst="rect">
            <a:avLst/>
          </a:prstGeom>
        </p:spPr>
      </p:pic>
    </p:spTree>
    <p:extLst>
      <p:ext uri="{BB962C8B-B14F-4D97-AF65-F5344CB8AC3E}">
        <p14:creationId xmlns:p14="http://schemas.microsoft.com/office/powerpoint/2010/main" val="16203091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Diseases of the tongue</a:t>
            </a:r>
            <a:endParaRPr lang="en-US" sz="3600" dirty="0">
              <a:latin typeface="Calibri" panose="020F0502020204030204" pitchFamily="34" charset="0"/>
            </a:endParaRPr>
          </a:p>
        </p:txBody>
      </p:sp>
      <p:sp>
        <p:nvSpPr>
          <p:cNvPr id="4" name="AutoShape 2" descr="Image result for lingua nigra"/>
          <p:cNvSpPr>
            <a:spLocks noGrp="1" noChangeAspect="1" noChangeArrowheads="1"/>
          </p:cNvSpPr>
          <p:nvPr>
            <p:ph sz="quarter" idx="1"/>
          </p:nvPr>
        </p:nvSpPr>
        <p:spPr bwMode="auto">
          <a:xfrm>
            <a:off x="107504" y="1484784"/>
            <a:ext cx="8928992" cy="51845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lnSpcReduction="10000"/>
          </a:bodyPr>
          <a:lstStyle/>
          <a:p>
            <a:r>
              <a:rPr lang="en-US" sz="2400" dirty="0">
                <a:solidFill>
                  <a:srgbClr val="C00000"/>
                </a:solidFill>
              </a:rPr>
              <a:t>Lingua </a:t>
            </a:r>
            <a:r>
              <a:rPr lang="en-US" sz="2400" dirty="0" err="1">
                <a:solidFill>
                  <a:srgbClr val="C00000"/>
                </a:solidFill>
              </a:rPr>
              <a:t>nigra</a:t>
            </a:r>
            <a:r>
              <a:rPr lang="en-US" sz="2400" dirty="0">
                <a:solidFill>
                  <a:srgbClr val="C00000"/>
                </a:solidFill>
              </a:rPr>
              <a:t> </a:t>
            </a:r>
            <a:r>
              <a:rPr lang="sr-Latn-RS" sz="2400" dirty="0" smtClean="0"/>
              <a:t>– </a:t>
            </a:r>
            <a:r>
              <a:rPr lang="en-US" sz="2400" dirty="0" smtClean="0"/>
              <a:t>hyperplasia</a:t>
            </a:r>
            <a:r>
              <a:rPr lang="sr-Latn-RS" sz="2400" dirty="0" smtClean="0"/>
              <a:t> of the </a:t>
            </a:r>
            <a:r>
              <a:rPr lang="en-US" sz="2400" dirty="0" err="1" smtClean="0"/>
              <a:t>filiform</a:t>
            </a:r>
            <a:r>
              <a:rPr lang="en-US" sz="2400" dirty="0" smtClean="0"/>
              <a:t> </a:t>
            </a:r>
            <a:r>
              <a:rPr lang="en-US" sz="2400" dirty="0"/>
              <a:t>papillae, which are black in color due to the presence of pigment produced by the oral flora. Smokers and long-term use of antibiotics. Brushing the tongue is therapy. </a:t>
            </a:r>
            <a:endParaRPr lang="sr-Latn-RS" sz="2400" dirty="0" smtClean="0"/>
          </a:p>
          <a:p>
            <a:r>
              <a:rPr lang="en-US" sz="2400" dirty="0" smtClean="0">
                <a:solidFill>
                  <a:srgbClr val="C00000"/>
                </a:solidFill>
              </a:rPr>
              <a:t>Lingua </a:t>
            </a:r>
            <a:r>
              <a:rPr lang="en-US" sz="2400" dirty="0" err="1">
                <a:solidFill>
                  <a:srgbClr val="C00000"/>
                </a:solidFill>
              </a:rPr>
              <a:t>geographica</a:t>
            </a:r>
            <a:r>
              <a:rPr lang="en-US" sz="2400" dirty="0">
                <a:solidFill>
                  <a:srgbClr val="C00000"/>
                </a:solidFill>
              </a:rPr>
              <a:t> </a:t>
            </a:r>
            <a:r>
              <a:rPr lang="en-US" sz="2400" dirty="0"/>
              <a:t>often in children, white </a:t>
            </a:r>
            <a:r>
              <a:rPr lang="en-US" sz="2400" dirty="0" err="1"/>
              <a:t>cicatricial</a:t>
            </a:r>
            <a:r>
              <a:rPr lang="en-US" sz="2400" dirty="0"/>
              <a:t> figures on an atrophic or inflamed surface. They spontaneously resolve and relapse. </a:t>
            </a:r>
            <a:endParaRPr lang="sr-Latn-RS" sz="2400" dirty="0" smtClean="0"/>
          </a:p>
          <a:p>
            <a:r>
              <a:rPr lang="en-US" sz="2400" dirty="0" smtClean="0">
                <a:solidFill>
                  <a:srgbClr val="C00000"/>
                </a:solidFill>
              </a:rPr>
              <a:t>Lingua </a:t>
            </a:r>
            <a:r>
              <a:rPr lang="en-US" sz="2400" dirty="0" err="1">
                <a:solidFill>
                  <a:srgbClr val="C00000"/>
                </a:solidFill>
              </a:rPr>
              <a:t>scrotalis</a:t>
            </a:r>
            <a:r>
              <a:rPr lang="en-US" sz="2400" dirty="0">
                <a:solidFill>
                  <a:srgbClr val="C00000"/>
                </a:solidFill>
              </a:rPr>
              <a:t> (</a:t>
            </a:r>
            <a:r>
              <a:rPr lang="en-US" sz="2400" dirty="0" err="1">
                <a:solidFill>
                  <a:srgbClr val="C00000"/>
                </a:solidFill>
              </a:rPr>
              <a:t>plicata</a:t>
            </a:r>
            <a:r>
              <a:rPr lang="en-US" sz="2400" dirty="0">
                <a:solidFill>
                  <a:srgbClr val="C00000"/>
                </a:solidFill>
              </a:rPr>
              <a:t>) </a:t>
            </a:r>
            <a:r>
              <a:rPr lang="en-US" sz="2400" dirty="0"/>
              <a:t>developmental defect, linear depressions. Often in Down syndrome. </a:t>
            </a:r>
            <a:endParaRPr lang="sr-Latn-RS" sz="2400" dirty="0" smtClean="0"/>
          </a:p>
          <a:p>
            <a:r>
              <a:rPr lang="en-US" sz="2400" dirty="0" err="1" smtClean="0">
                <a:solidFill>
                  <a:srgbClr val="C00000"/>
                </a:solidFill>
              </a:rPr>
              <a:t>Glossodynia</a:t>
            </a:r>
            <a:r>
              <a:rPr lang="en-US" sz="2400" dirty="0" smtClean="0"/>
              <a:t> </a:t>
            </a:r>
            <a:r>
              <a:rPr lang="en-US" sz="2400" dirty="0"/>
              <a:t>idiopathic </a:t>
            </a:r>
            <a:r>
              <a:rPr lang="en-US" sz="2400" dirty="0" err="1"/>
              <a:t>paresthesias</a:t>
            </a:r>
            <a:r>
              <a:rPr lang="en-US" sz="2400" dirty="0"/>
              <a:t> of the tongue and oral cavity. Anemia, diabetes, candidiasis, menopause, psychogenic... </a:t>
            </a:r>
            <a:endParaRPr lang="sr-Latn-RS" sz="2400" dirty="0" smtClean="0"/>
          </a:p>
          <a:p>
            <a:r>
              <a:rPr lang="en-US" sz="2400" dirty="0" smtClean="0">
                <a:solidFill>
                  <a:srgbClr val="C00000"/>
                </a:solidFill>
              </a:rPr>
              <a:t>Hairy </a:t>
            </a:r>
            <a:r>
              <a:rPr lang="en-US" sz="2400" dirty="0" err="1">
                <a:solidFill>
                  <a:srgbClr val="C00000"/>
                </a:solidFill>
              </a:rPr>
              <a:t>leucoplakia</a:t>
            </a:r>
            <a:r>
              <a:rPr lang="en-US" sz="2400" dirty="0">
                <a:solidFill>
                  <a:srgbClr val="C00000"/>
                </a:solidFill>
              </a:rPr>
              <a:t> </a:t>
            </a:r>
            <a:r>
              <a:rPr lang="en-US" sz="2400" dirty="0"/>
              <a:t>whitish </a:t>
            </a:r>
            <a:r>
              <a:rPr lang="en-US" sz="2400" dirty="0" err="1"/>
              <a:t>striae</a:t>
            </a:r>
            <a:r>
              <a:rPr lang="en-US" sz="2400" dirty="0"/>
              <a:t> on the sides of the tongue. In AIDS patients due to infection with Epstein-Barr virus and human papilloma virus</a:t>
            </a:r>
          </a:p>
          <a:p>
            <a:endParaRPr lang="en-US" sz="2400" dirty="0">
              <a:latin typeface="Calibri" panose="020F0502020204030204" pitchFamily="34" charset="0"/>
            </a:endParaRPr>
          </a:p>
        </p:txBody>
      </p:sp>
    </p:spTree>
    <p:extLst>
      <p:ext uri="{BB962C8B-B14F-4D97-AF65-F5344CB8AC3E}">
        <p14:creationId xmlns:p14="http://schemas.microsoft.com/office/powerpoint/2010/main" val="10211599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Diseases of the tongue</a:t>
            </a:r>
            <a:endParaRPr lang="en-US" dirty="0"/>
          </a:p>
        </p:txBody>
      </p:sp>
      <p:pic>
        <p:nvPicPr>
          <p:cNvPr id="4" name="Picture 6" descr="Image result for lingua nigra"/>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648180" y="1554648"/>
            <a:ext cx="3098010" cy="23042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105" y="4014884"/>
            <a:ext cx="2336807" cy="284311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1365" y="1536122"/>
            <a:ext cx="2952328" cy="295232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75856" y="4154914"/>
            <a:ext cx="3401673" cy="2636912"/>
          </a:xfrm>
          <a:prstGeom prst="rect">
            <a:avLst/>
          </a:prstGeom>
        </p:spPr>
      </p:pic>
    </p:spTree>
    <p:extLst>
      <p:ext uri="{BB962C8B-B14F-4D97-AF65-F5344CB8AC3E}">
        <p14:creationId xmlns:p14="http://schemas.microsoft.com/office/powerpoint/2010/main" val="1068784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r-Latn-RS" dirty="0" smtClean="0">
                <a:solidFill>
                  <a:srgbClr val="FF0000"/>
                </a:solidFill>
              </a:rPr>
              <a:t>Ulcus molle</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609" y="1814945"/>
            <a:ext cx="228600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1883063"/>
            <a:ext cx="1504950"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816877"/>
            <a:ext cx="2343150" cy="3501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245" y="3962400"/>
            <a:ext cx="314715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4800" y="4243387"/>
            <a:ext cx="1809750"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53633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r-Latn-RS" dirty="0" smtClean="0">
                <a:solidFill>
                  <a:srgbClr val="FF0000"/>
                </a:solidFill>
              </a:rPr>
              <a:t>Ulcus molle</a:t>
            </a:r>
            <a:endParaRPr lang="en-US" dirty="0"/>
          </a:p>
        </p:txBody>
      </p:sp>
      <p:sp>
        <p:nvSpPr>
          <p:cNvPr id="4" name="Content Placeholder 3"/>
          <p:cNvSpPr>
            <a:spLocks noGrp="1"/>
          </p:cNvSpPr>
          <p:nvPr>
            <p:ph sz="quarter" idx="1"/>
          </p:nvPr>
        </p:nvSpPr>
        <p:spPr>
          <a:xfrm>
            <a:off x="612648" y="1988840"/>
            <a:ext cx="8153400" cy="4107160"/>
          </a:xfrm>
        </p:spPr>
        <p:txBody>
          <a:bodyPr/>
          <a:lstStyle/>
          <a:p>
            <a:r>
              <a:rPr lang="en-US" dirty="0"/>
              <a:t>Diagnosis: secretion smear, culture, Ito-</a:t>
            </a:r>
            <a:r>
              <a:rPr lang="en-US" dirty="0" err="1"/>
              <a:t>Rinstirn</a:t>
            </a:r>
            <a:r>
              <a:rPr lang="en-US" dirty="0"/>
              <a:t> reaction, autoinoculation </a:t>
            </a:r>
            <a:endParaRPr lang="sr-Latn-RS" dirty="0" smtClean="0"/>
          </a:p>
          <a:p>
            <a:r>
              <a:rPr lang="en-US" dirty="0"/>
              <a:t>Differential diagnosis: all other STDs with ulceration </a:t>
            </a:r>
            <a:endParaRPr lang="sr-Latn-RS" dirty="0" smtClean="0"/>
          </a:p>
          <a:p>
            <a:r>
              <a:rPr lang="en-US" dirty="0" smtClean="0"/>
              <a:t>Therapy</a:t>
            </a:r>
            <a:r>
              <a:rPr lang="en-US" dirty="0"/>
              <a:t>: Ceftriaxone, Azithromycin, Erythromycin</a:t>
            </a:r>
            <a:endParaRPr lang="en-US" dirty="0"/>
          </a:p>
        </p:txBody>
      </p:sp>
    </p:spTree>
    <p:extLst>
      <p:ext uri="{BB962C8B-B14F-4D97-AF65-F5344CB8AC3E}">
        <p14:creationId xmlns:p14="http://schemas.microsoft.com/office/powerpoint/2010/main" val="38928078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solidFill>
                  <a:srgbClr val="FF0000"/>
                </a:solidFill>
              </a:rPr>
              <a:t>Lymphogranuloma venereum</a:t>
            </a:r>
            <a:endParaRPr lang="en-US" dirty="0">
              <a:solidFill>
                <a:srgbClr val="FF0000"/>
              </a:solidFill>
            </a:endParaRPr>
          </a:p>
        </p:txBody>
      </p:sp>
      <p:sp>
        <p:nvSpPr>
          <p:cNvPr id="3" name="Content Placeholder 2"/>
          <p:cNvSpPr>
            <a:spLocks noGrp="1"/>
          </p:cNvSpPr>
          <p:nvPr>
            <p:ph sz="quarter" idx="1"/>
          </p:nvPr>
        </p:nvSpPr>
        <p:spPr/>
        <p:txBody>
          <a:bodyPr>
            <a:normAutofit lnSpcReduction="10000"/>
          </a:bodyPr>
          <a:lstStyle/>
          <a:p>
            <a:r>
              <a:rPr lang="en-US" dirty="0"/>
              <a:t>Etiology: Chlamydia </a:t>
            </a:r>
            <a:r>
              <a:rPr lang="en-US" dirty="0" err="1"/>
              <a:t>trichomatis</a:t>
            </a:r>
            <a:r>
              <a:rPr lang="en-US" dirty="0"/>
              <a:t> (L1,2,3</a:t>
            </a:r>
            <a:r>
              <a:rPr lang="en-US" dirty="0" smtClean="0"/>
              <a:t>)</a:t>
            </a:r>
            <a:endParaRPr lang="sr-Latn-RS" dirty="0" smtClean="0"/>
          </a:p>
          <a:p>
            <a:r>
              <a:rPr lang="en-US" dirty="0" smtClean="0"/>
              <a:t> </a:t>
            </a:r>
            <a:r>
              <a:rPr lang="en-US" dirty="0"/>
              <a:t>Epidemiology: frequent disease in subtropical regions -Europe rarely (in port cities) </a:t>
            </a:r>
            <a:endParaRPr lang="sr-Latn-RS" dirty="0" smtClean="0"/>
          </a:p>
          <a:p>
            <a:r>
              <a:rPr lang="en-US" dirty="0" smtClean="0"/>
              <a:t>M&gt;</a:t>
            </a:r>
            <a:r>
              <a:rPr lang="sr-Latn-RS" dirty="0" smtClean="0"/>
              <a:t>F</a:t>
            </a:r>
            <a:r>
              <a:rPr lang="en-US" dirty="0" smtClean="0"/>
              <a:t> </a:t>
            </a:r>
            <a:endParaRPr lang="sr-Latn-RS" dirty="0" smtClean="0"/>
          </a:p>
          <a:p>
            <a:r>
              <a:rPr lang="en-US" dirty="0" smtClean="0"/>
              <a:t>Clinical </a:t>
            </a:r>
            <a:r>
              <a:rPr lang="en-US" dirty="0"/>
              <a:t>picture: </a:t>
            </a:r>
            <a:endParaRPr lang="sr-Latn-RS" dirty="0" smtClean="0"/>
          </a:p>
          <a:p>
            <a:pPr marL="0" indent="0">
              <a:buNone/>
            </a:pPr>
            <a:r>
              <a:rPr lang="en-US" dirty="0" smtClean="0"/>
              <a:t>Early </a:t>
            </a:r>
            <a:r>
              <a:rPr lang="en-US" dirty="0"/>
              <a:t>stage </a:t>
            </a:r>
            <a:r>
              <a:rPr lang="en-US" dirty="0" smtClean="0"/>
              <a:t>-</a:t>
            </a:r>
            <a:r>
              <a:rPr lang="sr-Latn-RS" dirty="0"/>
              <a:t> </a:t>
            </a:r>
            <a:r>
              <a:rPr lang="sr-Latn-RS" dirty="0" smtClean="0"/>
              <a:t>lessions</a:t>
            </a:r>
            <a:r>
              <a:rPr lang="en-US" dirty="0" smtClean="0"/>
              <a:t> </a:t>
            </a:r>
            <a:r>
              <a:rPr lang="en-US" dirty="0"/>
              <a:t>on the genitals </a:t>
            </a:r>
            <a:endParaRPr lang="sr-Latn-RS" dirty="0" smtClean="0"/>
          </a:p>
          <a:p>
            <a:pPr>
              <a:buFontTx/>
              <a:buChar char="-"/>
            </a:pPr>
            <a:r>
              <a:rPr lang="sr-Latn-RS" dirty="0" smtClean="0"/>
              <a:t>lessions</a:t>
            </a:r>
            <a:r>
              <a:rPr lang="en-US" dirty="0" smtClean="0"/>
              <a:t> </a:t>
            </a:r>
            <a:r>
              <a:rPr lang="en-US" dirty="0"/>
              <a:t>in the lymphatic glands </a:t>
            </a:r>
            <a:endParaRPr lang="sr-Latn-RS" dirty="0" smtClean="0"/>
          </a:p>
          <a:p>
            <a:pPr marL="0" indent="0">
              <a:buNone/>
            </a:pPr>
            <a:r>
              <a:rPr lang="en-US" dirty="0" smtClean="0"/>
              <a:t>Late </a:t>
            </a:r>
            <a:r>
              <a:rPr lang="en-US" dirty="0"/>
              <a:t>stage: - genital and </a:t>
            </a:r>
            <a:r>
              <a:rPr lang="en-US" dirty="0" err="1"/>
              <a:t>anorectal</a:t>
            </a:r>
            <a:r>
              <a:rPr lang="en-US" dirty="0"/>
              <a:t> lesions </a:t>
            </a:r>
            <a:endParaRPr lang="sr-Latn-RS" dirty="0" smtClean="0"/>
          </a:p>
          <a:p>
            <a:pPr marL="0" indent="0">
              <a:buNone/>
            </a:pPr>
            <a:r>
              <a:rPr lang="en-US" dirty="0" smtClean="0"/>
              <a:t>- </a:t>
            </a:r>
            <a:r>
              <a:rPr lang="en-US" dirty="0"/>
              <a:t>non-specific manifestations in the late stage</a:t>
            </a:r>
          </a:p>
          <a:p>
            <a:endParaRPr lang="en-US" dirty="0"/>
          </a:p>
        </p:txBody>
      </p:sp>
    </p:spTree>
    <p:extLst>
      <p:ext uri="{BB962C8B-B14F-4D97-AF65-F5344CB8AC3E}">
        <p14:creationId xmlns:p14="http://schemas.microsoft.com/office/powerpoint/2010/main" val="30527794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solidFill>
                  <a:srgbClr val="FF0000"/>
                </a:solidFill>
              </a:rPr>
              <a:t>Lymphogranuloma venereum</a:t>
            </a:r>
            <a:endParaRPr lang="en-US" dirty="0"/>
          </a:p>
        </p:txBody>
      </p:sp>
      <p:sp>
        <p:nvSpPr>
          <p:cNvPr id="3" name="Content Placeholder 2"/>
          <p:cNvSpPr>
            <a:spLocks noGrp="1"/>
          </p:cNvSpPr>
          <p:nvPr>
            <p:ph sz="quarter" idx="1"/>
          </p:nvPr>
        </p:nvSpPr>
        <p:spPr/>
        <p:txBody>
          <a:bodyPr/>
          <a:lstStyle/>
          <a:p>
            <a:r>
              <a:rPr lang="en-US" dirty="0"/>
              <a:t>Differential diagnosis: all other STDs </a:t>
            </a:r>
            <a:endParaRPr lang="sr-Latn-RS" dirty="0" smtClean="0"/>
          </a:p>
          <a:p>
            <a:r>
              <a:rPr lang="en-US" dirty="0" smtClean="0"/>
              <a:t>Therapy</a:t>
            </a:r>
            <a:r>
              <a:rPr lang="en-US" dirty="0"/>
              <a:t>: Doxycycline 2x100mg, 21 days</a:t>
            </a:r>
            <a:endParaRPr lang="en-US" dirty="0"/>
          </a:p>
        </p:txBody>
      </p:sp>
    </p:spTree>
    <p:extLst>
      <p:ext uri="{BB962C8B-B14F-4D97-AF65-F5344CB8AC3E}">
        <p14:creationId xmlns:p14="http://schemas.microsoft.com/office/powerpoint/2010/main" val="12417082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solidFill>
                  <a:srgbClr val="FF0000"/>
                </a:solidFill>
              </a:rPr>
              <a:t>Lymphogranuloma venereum</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4855" y="1676400"/>
            <a:ext cx="255270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7010" b="20621"/>
          <a:stretch/>
        </p:blipFill>
        <p:spPr bwMode="auto">
          <a:xfrm>
            <a:off x="4860032" y="2708920"/>
            <a:ext cx="3290455"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r="7948"/>
          <a:stretch/>
        </p:blipFill>
        <p:spPr bwMode="auto">
          <a:xfrm>
            <a:off x="1295400" y="3703782"/>
            <a:ext cx="2700536" cy="2200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23965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solidFill>
                  <a:srgbClr val="FF0000"/>
                </a:solidFill>
              </a:rPr>
              <a:t>Granuloma ingvinale</a:t>
            </a:r>
            <a:endParaRPr lang="en-US" dirty="0">
              <a:solidFill>
                <a:srgbClr val="FF0000"/>
              </a:solidFill>
            </a:endParaRPr>
          </a:p>
        </p:txBody>
      </p:sp>
      <p:sp>
        <p:nvSpPr>
          <p:cNvPr id="3" name="Content Placeholder 2"/>
          <p:cNvSpPr>
            <a:spLocks noGrp="1"/>
          </p:cNvSpPr>
          <p:nvPr>
            <p:ph sz="quarter" idx="1"/>
          </p:nvPr>
        </p:nvSpPr>
        <p:spPr>
          <a:xfrm>
            <a:off x="457200" y="1600200"/>
            <a:ext cx="8229600" cy="4724399"/>
          </a:xfrm>
        </p:spPr>
        <p:txBody>
          <a:bodyPr>
            <a:normAutofit fontScale="85000" lnSpcReduction="10000"/>
          </a:bodyPr>
          <a:lstStyle/>
          <a:p>
            <a:r>
              <a:rPr lang="en-US" dirty="0"/>
              <a:t>Etiology: </a:t>
            </a:r>
            <a:r>
              <a:rPr lang="en-US" dirty="0" err="1"/>
              <a:t>Donovania</a:t>
            </a:r>
            <a:r>
              <a:rPr lang="en-US" dirty="0"/>
              <a:t> </a:t>
            </a:r>
            <a:r>
              <a:rPr lang="en-US" dirty="0" err="1"/>
              <a:t>granulomatosis</a:t>
            </a:r>
            <a:r>
              <a:rPr lang="en-US" dirty="0"/>
              <a:t> </a:t>
            </a:r>
            <a:endParaRPr lang="sr-Latn-RS" dirty="0" smtClean="0"/>
          </a:p>
          <a:p>
            <a:r>
              <a:rPr lang="en-US" dirty="0" smtClean="0"/>
              <a:t>Epidemiology</a:t>
            </a:r>
            <a:r>
              <a:rPr lang="en-US" dirty="0"/>
              <a:t>: a common disease of the tropics, common in blacks and women </a:t>
            </a:r>
            <a:endParaRPr lang="sr-Latn-RS" dirty="0" smtClean="0"/>
          </a:p>
          <a:p>
            <a:r>
              <a:rPr lang="en-US" dirty="0" smtClean="0"/>
              <a:t>Sexually </a:t>
            </a:r>
            <a:r>
              <a:rPr lang="en-US" dirty="0"/>
              <a:t>transmitted - only the primary lesion is contagious </a:t>
            </a:r>
            <a:endParaRPr lang="sr-Latn-RS" dirty="0" smtClean="0"/>
          </a:p>
          <a:p>
            <a:r>
              <a:rPr lang="en-US" dirty="0" smtClean="0"/>
              <a:t>Clinically</a:t>
            </a:r>
            <a:r>
              <a:rPr lang="en-US" dirty="0"/>
              <a:t>: a painless ulcerating nodule, satellite ulcerations that spread both in width and depth </a:t>
            </a:r>
            <a:endParaRPr lang="sr-Latn-RS" dirty="0" smtClean="0"/>
          </a:p>
          <a:p>
            <a:pPr marL="0" indent="0">
              <a:buNone/>
            </a:pPr>
            <a:r>
              <a:rPr lang="sr-Latn-RS" dirty="0"/>
              <a:t> </a:t>
            </a:r>
            <a:r>
              <a:rPr lang="sr-Latn-RS" dirty="0" smtClean="0"/>
              <a:t>	</a:t>
            </a:r>
            <a:r>
              <a:rPr lang="en-US" dirty="0" smtClean="0"/>
              <a:t>At </a:t>
            </a:r>
            <a:r>
              <a:rPr lang="en-US" dirty="0"/>
              <a:t>the bottom of the ulceration is granulation tissue that bleeds to the touch </a:t>
            </a:r>
            <a:endParaRPr lang="sr-Latn-RS" dirty="0" smtClean="0"/>
          </a:p>
          <a:p>
            <a:pPr marL="0" indent="0">
              <a:buNone/>
            </a:pPr>
            <a:r>
              <a:rPr lang="sr-Latn-RS" dirty="0"/>
              <a:t>	</a:t>
            </a:r>
            <a:r>
              <a:rPr lang="en-US" dirty="0" smtClean="0"/>
              <a:t>Scars </a:t>
            </a:r>
            <a:r>
              <a:rPr lang="en-US" dirty="0"/>
              <a:t>with mutilations </a:t>
            </a:r>
            <a:endParaRPr lang="sr-Latn-RS" dirty="0" smtClean="0"/>
          </a:p>
          <a:p>
            <a:r>
              <a:rPr lang="en-US" dirty="0" err="1" smtClean="0"/>
              <a:t>Hematogenous</a:t>
            </a:r>
            <a:r>
              <a:rPr lang="en-US" dirty="0" smtClean="0"/>
              <a:t> </a:t>
            </a:r>
            <a:r>
              <a:rPr lang="en-US" dirty="0"/>
              <a:t>dissemination to organs is also possible </a:t>
            </a:r>
            <a:endParaRPr lang="sr-Latn-RS" dirty="0" smtClean="0"/>
          </a:p>
          <a:p>
            <a:r>
              <a:rPr lang="en-US" dirty="0" smtClean="0"/>
              <a:t>Complications </a:t>
            </a:r>
            <a:r>
              <a:rPr lang="en-US" dirty="0"/>
              <a:t>(carcinomas) Therapy: antibiotics, 3-4 weeks</a:t>
            </a:r>
          </a:p>
          <a:p>
            <a:endParaRPr lang="en-US" dirty="0"/>
          </a:p>
        </p:txBody>
      </p:sp>
    </p:spTree>
    <p:extLst>
      <p:ext uri="{BB962C8B-B14F-4D97-AF65-F5344CB8AC3E}">
        <p14:creationId xmlns:p14="http://schemas.microsoft.com/office/powerpoint/2010/main" val="219668576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307</TotalTime>
  <Words>935</Words>
  <Application>Microsoft Office PowerPoint</Application>
  <PresentationFormat>On-screen Show (4:3)</PresentationFormat>
  <Paragraphs>188</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Median</vt:lpstr>
      <vt:lpstr>Sexually transmitted diseases STD</vt:lpstr>
      <vt:lpstr>Ulcus molle</vt:lpstr>
      <vt:lpstr>Ulcus molle</vt:lpstr>
      <vt:lpstr>Ulcus molle</vt:lpstr>
      <vt:lpstr>Ulcus molle</vt:lpstr>
      <vt:lpstr>Lymphogranuloma venereum</vt:lpstr>
      <vt:lpstr>Lymphogranuloma venereum</vt:lpstr>
      <vt:lpstr>Lymphogranuloma venereum</vt:lpstr>
      <vt:lpstr>Granuloma ingvinale</vt:lpstr>
      <vt:lpstr>Granuloma ingvinale</vt:lpstr>
      <vt:lpstr>Urethritis non-gonorrhoica</vt:lpstr>
      <vt:lpstr>Urethritis non-gonorrhoica</vt:lpstr>
      <vt:lpstr>Urethritis non-gonorrhoica</vt:lpstr>
      <vt:lpstr>Condylomata accuminata</vt:lpstr>
      <vt:lpstr>Herpes genitalis</vt:lpstr>
      <vt:lpstr>AIDS</vt:lpstr>
      <vt:lpstr>Pathogenesis</vt:lpstr>
      <vt:lpstr>Clinical picture</vt:lpstr>
      <vt:lpstr>Primary HIV infection</vt:lpstr>
      <vt:lpstr>Skin diseases associated with HIV</vt:lpstr>
      <vt:lpstr>TUMORS</vt:lpstr>
      <vt:lpstr>Infections</vt:lpstr>
      <vt:lpstr>Syphilis + AIDS</vt:lpstr>
      <vt:lpstr> Fungal Infections </vt:lpstr>
      <vt:lpstr>Scabies + AIDS</vt:lpstr>
      <vt:lpstr>Dermatoses in AIDS infection</vt:lpstr>
      <vt:lpstr>Non-venereal diseases of the skin and mucous membranes of the genital organs</vt:lpstr>
      <vt:lpstr>PowerPoint Presentation</vt:lpstr>
      <vt:lpstr>LESSIONS in the oral cavity in infections and dermatoses</vt:lpstr>
      <vt:lpstr>Infections of the mucous membrane of the oral cavity</vt:lpstr>
      <vt:lpstr>Lessions in the oral cavity in dermatoses</vt:lpstr>
      <vt:lpstr>Stomatitis aphtosa</vt:lpstr>
      <vt:lpstr>Stomatitis aphtosa</vt:lpstr>
      <vt:lpstr>Syndroma Behcet</vt:lpstr>
      <vt:lpstr>Diseases of the tongue</vt:lpstr>
      <vt:lpstr>Diseases of the tongue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Сексуално преносиве болести</dc:title>
  <dc:creator>Win7</dc:creator>
  <cp:lastModifiedBy>korisnik</cp:lastModifiedBy>
  <cp:revision>62</cp:revision>
  <dcterms:created xsi:type="dcterms:W3CDTF">2013-06-07T20:58:18Z</dcterms:created>
  <dcterms:modified xsi:type="dcterms:W3CDTF">2023-08-18T10:53:20Z</dcterms:modified>
</cp:coreProperties>
</file>